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Shape 4"/>
          <p:cNvSpPr txBox="1"/>
          <p:nvPr>
            <p:ph idx="10" type="dt"/>
          </p:nvPr>
        </p:nvSpPr>
        <p:spPr>
          <a:xfrm>
            <a:off x="3884612" y="0"/>
            <a:ext cx="2971800" cy="4572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Shape 7"/>
          <p:cNvSpPr txBox="1"/>
          <p:nvPr>
            <p:ph idx="11" type="ftr"/>
          </p:nvPr>
        </p:nvSpPr>
        <p:spPr>
          <a:xfrm>
            <a:off x="0" y="8685212"/>
            <a:ext cx="2971800" cy="4572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Shape 8"/>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79" name="Shape 1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Shape 1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85" name="Shape 1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Shape 1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92" name="Shape 1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01" name="Shape 2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10" name="Shape 21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28" name="Shape 2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36" name="Shape 2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Shape 2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46" name="Shape 2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Shape 2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53" name="Shape 2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Shape 2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60" name="Shape 2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7" name="Shape 267"/>
        <p:cNvGrpSpPr/>
        <p:nvPr/>
      </p:nvGrpSpPr>
      <p:grpSpPr>
        <a:xfrm>
          <a:off x="0" y="0"/>
          <a:ext cx="0" cy="0"/>
          <a:chOff x="0" y="0"/>
          <a:chExt cx="0" cy="0"/>
        </a:xfrm>
      </p:grpSpPr>
      <p:sp>
        <p:nvSpPr>
          <p:cNvPr id="268" name="Shape 2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69" name="Shape 2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80" name="Shape 2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87" name="Shape 28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93" name="Shape 2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Shape 2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99" name="Shape 2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20" name="Shape 12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38" name="Shape 1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45" name="Shape 14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5" name="Shape 15"/>
        <p:cNvGrpSpPr/>
        <p:nvPr/>
      </p:nvGrpSpPr>
      <p:grpSpPr>
        <a:xfrm>
          <a:off x="0" y="0"/>
          <a:ext cx="0" cy="0"/>
          <a:chOff x="0" y="0"/>
          <a:chExt cx="0" cy="0"/>
        </a:xfrm>
      </p:grpSpPr>
      <p:sp>
        <p:nvSpPr>
          <p:cNvPr id="16" name="Shape 16"/>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 name="Shape 17"/>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8" name="Shape 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74" name="Shape 74"/>
        <p:cNvGrpSpPr/>
        <p:nvPr/>
      </p:nvGrpSpPr>
      <p:grpSpPr>
        <a:xfrm>
          <a:off x="0" y="0"/>
          <a:ext cx="0" cy="0"/>
          <a:chOff x="0" y="0"/>
          <a:chExt cx="0" cy="0"/>
        </a:xfrm>
      </p:grpSpPr>
      <p:sp>
        <p:nvSpPr>
          <p:cNvPr id="75" name="Shape 75"/>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6" name="Shape 76"/>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7" name="Shape 77"/>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8" name="Shape 7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79" name="Shape 79"/>
        <p:cNvGrpSpPr/>
        <p:nvPr/>
      </p:nvGrpSpPr>
      <p:grpSpPr>
        <a:xfrm>
          <a:off x="0" y="0"/>
          <a:ext cx="0" cy="0"/>
          <a:chOff x="0" y="0"/>
          <a:chExt cx="0" cy="0"/>
        </a:xfrm>
      </p:grpSpPr>
      <p:sp>
        <p:nvSpPr>
          <p:cNvPr id="80" name="Shape 8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81" name="Shape 81"/>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lstStyle>
            <a:lvl1pPr indent="-228600" lvl="0" marL="457200" marR="0" rtl="0" algn="l">
              <a:spcBef>
                <a:spcPts val="480"/>
              </a:spcBef>
              <a:spcAft>
                <a:spcPts val="0"/>
              </a:spcAft>
              <a:buClr>
                <a:schemeClr val="dk1"/>
              </a:buClr>
              <a:buSzPts val="3200"/>
              <a:buFont typeface="Arial"/>
              <a:buNone/>
              <a:defRPr b="1" sz="2400">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9pPr>
          </a:lstStyle>
          <a:p/>
        </p:txBody>
      </p:sp>
      <p:sp>
        <p:nvSpPr>
          <p:cNvPr id="82" name="Shape 82"/>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lstStyle>
            <a:lvl1pPr indent="-381000" lvl="0" marL="457200" marR="0" rtl="0" algn="l">
              <a:spcBef>
                <a:spcPts val="480"/>
              </a:spcBef>
              <a:spcAft>
                <a:spcPts val="0"/>
              </a:spcAft>
              <a:buClr>
                <a:schemeClr val="dk1"/>
              </a:buClr>
              <a:buSzPts val="2400"/>
              <a:buFont typeface="Arial"/>
              <a:buChar char="•"/>
              <a:defRPr sz="2400">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83" name="Shape 83"/>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lstStyle>
            <a:lvl1pPr indent="-228600" lvl="0" marL="457200" marR="0" rtl="0" algn="l">
              <a:spcBef>
                <a:spcPts val="480"/>
              </a:spcBef>
              <a:spcAft>
                <a:spcPts val="0"/>
              </a:spcAft>
              <a:buClr>
                <a:schemeClr val="dk1"/>
              </a:buClr>
              <a:buSzPts val="3200"/>
              <a:buFont typeface="Arial"/>
              <a:buNone/>
              <a:defRPr b="1" sz="2400">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Arial"/>
                <a:ea typeface="Arial"/>
                <a:cs typeface="Arial"/>
                <a:sym typeface="Arial"/>
              </a:defRPr>
            </a:lvl9pPr>
          </a:lstStyle>
          <a:p/>
        </p:txBody>
      </p:sp>
      <p:sp>
        <p:nvSpPr>
          <p:cNvPr id="84" name="Shape 84"/>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lstStyle>
            <a:lvl1pPr indent="-381000" lvl="0" marL="457200" marR="0" rtl="0" algn="l">
              <a:spcBef>
                <a:spcPts val="480"/>
              </a:spcBef>
              <a:spcAft>
                <a:spcPts val="0"/>
              </a:spcAft>
              <a:buClr>
                <a:schemeClr val="dk1"/>
              </a:buClr>
              <a:buSzPts val="2400"/>
              <a:buFont typeface="Arial"/>
              <a:buChar char="•"/>
              <a:defRPr sz="2400">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85" name="Shape 85"/>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6" name="Shape 86"/>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7" name="Shape 8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90" name="Shape 90"/>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lstStyle>
            <a:lvl1pPr indent="-406400" lvl="0" marL="457200" marR="0" rtl="0" algn="l">
              <a:spcBef>
                <a:spcPts val="560"/>
              </a:spcBef>
              <a:spcAft>
                <a:spcPts val="0"/>
              </a:spcAft>
              <a:buClr>
                <a:schemeClr val="dk1"/>
              </a:buClr>
              <a:buSzPts val="2800"/>
              <a:buFont typeface="Arial"/>
              <a:buChar char="•"/>
              <a:defRPr sz="2800">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91" name="Shape 91"/>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lstStyle>
            <a:lvl1pPr indent="-406400" lvl="0" marL="457200" marR="0" rtl="0" algn="l">
              <a:spcBef>
                <a:spcPts val="560"/>
              </a:spcBef>
              <a:spcAft>
                <a:spcPts val="0"/>
              </a:spcAft>
              <a:buClr>
                <a:schemeClr val="dk1"/>
              </a:buClr>
              <a:buSzPts val="2800"/>
              <a:buFont typeface="Arial"/>
              <a:buChar char="•"/>
              <a:defRPr sz="2800">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92" name="Shape 92"/>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3" name="Shape 93"/>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4" name="Shape 9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95" name="Shape 95"/>
        <p:cNvGrpSpPr/>
        <p:nvPr/>
      </p:nvGrpSpPr>
      <p:grpSpPr>
        <a:xfrm>
          <a:off x="0" y="0"/>
          <a:ext cx="0" cy="0"/>
          <a:chOff x="0" y="0"/>
          <a:chExt cx="0" cy="0"/>
        </a:xfrm>
      </p:grpSpPr>
      <p:sp>
        <p:nvSpPr>
          <p:cNvPr id="96" name="Shape 96"/>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SzPts val="1400"/>
              <a:buNone/>
              <a:defRPr b="1" i="0" sz="40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97" name="Shape 97"/>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lstStyle>
            <a:lvl1pPr indent="-228600" lvl="0" marL="457200" marR="0" rtl="0" algn="l">
              <a:spcBef>
                <a:spcPts val="400"/>
              </a:spcBef>
              <a:spcAft>
                <a:spcPts val="0"/>
              </a:spcAft>
              <a:buClr>
                <a:schemeClr val="dk1"/>
              </a:buClr>
              <a:buSzPts val="3200"/>
              <a:buFont typeface="Arial"/>
              <a:buNone/>
              <a:defRPr sz="2000">
                <a:solidFill>
                  <a:schemeClr val="dk1"/>
                </a:solidFill>
                <a:latin typeface="Arial"/>
                <a:ea typeface="Arial"/>
                <a:cs typeface="Arial"/>
                <a:sym typeface="Arial"/>
              </a:defRPr>
            </a:lvl1pPr>
            <a:lvl2pPr indent="-228600" lvl="1" marL="914400" marR="0" rtl="0" algn="l">
              <a:spcBef>
                <a:spcPts val="360"/>
              </a:spcBef>
              <a:spcAft>
                <a:spcPts val="0"/>
              </a:spcAft>
              <a:buClr>
                <a:schemeClr val="dk1"/>
              </a:buClr>
              <a:buSzPts val="2800"/>
              <a:buFont typeface="Arial"/>
              <a:buNone/>
              <a:defRPr b="0" i="0" sz="1800" u="none" cap="none" strike="noStrike">
                <a:solidFill>
                  <a:schemeClr val="dk1"/>
                </a:solidFill>
                <a:latin typeface="Arial"/>
                <a:ea typeface="Arial"/>
                <a:cs typeface="Arial"/>
                <a:sym typeface="Arial"/>
              </a:defRPr>
            </a:lvl2pPr>
            <a:lvl3pPr indent="-228600" lvl="2" marL="1371600" marR="0" rtl="0" algn="l">
              <a:spcBef>
                <a:spcPts val="320"/>
              </a:spcBef>
              <a:spcAft>
                <a:spcPts val="0"/>
              </a:spcAft>
              <a:buClr>
                <a:schemeClr val="dk1"/>
              </a:buClr>
              <a:buSzPts val="2400"/>
              <a:buFont typeface="Arial"/>
              <a:buNone/>
              <a:defRPr b="0" i="0" sz="1600" u="none" cap="none" strike="noStrike">
                <a:solidFill>
                  <a:schemeClr val="dk1"/>
                </a:solidFill>
                <a:latin typeface="Arial"/>
                <a:ea typeface="Arial"/>
                <a:cs typeface="Arial"/>
                <a:sym typeface="Arial"/>
              </a:defRPr>
            </a:lvl3pPr>
            <a:lvl4pPr indent="-228600" lvl="3" marL="1828800" marR="0" rtl="0" algn="l">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4pPr>
            <a:lvl5pPr indent="-228600" lvl="4" marL="2286000" marR="0" rtl="0" algn="l">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5pPr>
            <a:lvl6pPr indent="-228600" lvl="5" marL="2743200" marR="0" rtl="0" algn="l">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6pPr>
            <a:lvl7pPr indent="-228600" lvl="6" marL="3200400" marR="0" rtl="0" algn="l">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7pPr>
            <a:lvl8pPr indent="-228600" lvl="7" marL="3657600" marR="0" rtl="0" algn="l">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8pPr>
            <a:lvl9pPr indent="-228600" lvl="8" marL="4114800" marR="0" rtl="0" algn="l">
              <a:spcBef>
                <a:spcPts val="280"/>
              </a:spcBef>
              <a:spcAft>
                <a:spcPts val="0"/>
              </a:spcAft>
              <a:buClr>
                <a:schemeClr val="dk1"/>
              </a:buClr>
              <a:buSzPts val="2000"/>
              <a:buFont typeface="Arial"/>
              <a:buNone/>
              <a:defRPr b="0" i="0" sz="1400" u="none" cap="none" strike="noStrike">
                <a:solidFill>
                  <a:schemeClr val="dk1"/>
                </a:solidFill>
                <a:latin typeface="Arial"/>
                <a:ea typeface="Arial"/>
                <a:cs typeface="Arial"/>
                <a:sym typeface="Arial"/>
              </a:defRPr>
            </a:lvl9pPr>
          </a:lstStyle>
          <a:p/>
        </p:txBody>
      </p:sp>
      <p:sp>
        <p:nvSpPr>
          <p:cNvPr id="98" name="Shape 98"/>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9" name="Shape 99"/>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0" name="Shape 10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01" name="Shape 101"/>
        <p:cNvGrpSpPr/>
        <p:nvPr/>
      </p:nvGrpSpPr>
      <p:grpSpPr>
        <a:xfrm>
          <a:off x="0" y="0"/>
          <a:ext cx="0" cy="0"/>
          <a:chOff x="0" y="0"/>
          <a:chExt cx="0" cy="0"/>
        </a:xfrm>
      </p:grpSpPr>
      <p:sp>
        <p:nvSpPr>
          <p:cNvPr id="102" name="Shape 102"/>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03" name="Shape 103"/>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lstStyle>
            <a:lvl1pPr indent="0" lvl="0" marL="0" marR="0" rtl="0" algn="ctr">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indent="0" lvl="1" marL="457200" marR="0" rtl="0" algn="ctr">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indent="0" lvl="2" marL="914400" marR="0" rtl="0" algn="ctr">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indent="0" lvl="3" marL="1371600"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indent="0" lvl="4" marL="1828800"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indent="0" lvl="5" marL="2286000"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indent="0" lvl="6" marL="2743200"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indent="0" lvl="7" marL="3200400"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indent="0" lvl="8" marL="3657600"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104" name="Shape 104"/>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5" name="Shape 105"/>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6" name="Shape 10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19" name="Shape 19"/>
        <p:cNvGrpSpPr/>
        <p:nvPr/>
      </p:nvGrpSpPr>
      <p:grpSpPr>
        <a:xfrm>
          <a:off x="0" y="0"/>
          <a:ext cx="0" cy="0"/>
          <a:chOff x="0" y="0"/>
          <a:chExt cx="0" cy="0"/>
        </a:xfrm>
      </p:grpSpPr>
      <p:sp>
        <p:nvSpPr>
          <p:cNvPr id="20" name="Shape 2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1" name="Shape 21"/>
          <p:cNvSpPr txBox="1"/>
          <p:nvPr>
            <p:ph idx="1" type="body"/>
          </p:nvPr>
        </p:nvSpPr>
        <p:spPr>
          <a:xfrm>
            <a:off x="457200" y="1600200"/>
            <a:ext cx="8229600" cy="4525962"/>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2" name="Shape 22"/>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 name="Shape 23"/>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4" name="Shape 2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AndObj">
  <p:cSld name="Title, Text, and Content">
    <p:spTree>
      <p:nvGrpSpPr>
        <p:cNvPr id="25" name="Shape 25"/>
        <p:cNvGrpSpPr/>
        <p:nvPr/>
      </p:nvGrpSpPr>
      <p:grpSpPr>
        <a:xfrm>
          <a:off x="0" y="0"/>
          <a:ext cx="0" cy="0"/>
          <a:chOff x="0" y="0"/>
          <a:chExt cx="0" cy="0"/>
        </a:xfrm>
      </p:grpSpPr>
      <p:sp>
        <p:nvSpPr>
          <p:cNvPr id="26" name="Shape 26"/>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7" name="Shape 27"/>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8" name="Shape 28"/>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9" name="Shape 29"/>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0" name="Shape 30"/>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1" name="Shape 3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AndTx">
  <p:cSld name="Title, 2 Content and Text">
    <p:spTree>
      <p:nvGrpSpPr>
        <p:cNvPr id="32" name="Shape 32"/>
        <p:cNvGrpSpPr/>
        <p:nvPr/>
      </p:nvGrpSpPr>
      <p:grpSpPr>
        <a:xfrm>
          <a:off x="0" y="0"/>
          <a:ext cx="0" cy="0"/>
          <a:chOff x="0" y="0"/>
          <a:chExt cx="0" cy="0"/>
        </a:xfrm>
      </p:grpSpPr>
      <p:sp>
        <p:nvSpPr>
          <p:cNvPr id="33" name="Shape 3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34" name="Shape 34"/>
          <p:cNvSpPr txBox="1"/>
          <p:nvPr>
            <p:ph idx="1" type="body"/>
          </p:nvPr>
        </p:nvSpPr>
        <p:spPr>
          <a:xfrm>
            <a:off x="457200" y="1600200"/>
            <a:ext cx="4038600" cy="2185988"/>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5" name="Shape 35"/>
          <p:cNvSpPr txBox="1"/>
          <p:nvPr>
            <p:ph idx="2" type="body"/>
          </p:nvPr>
        </p:nvSpPr>
        <p:spPr>
          <a:xfrm>
            <a:off x="457200" y="3938588"/>
            <a:ext cx="4038600" cy="2187575"/>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6" name="Shape 36"/>
          <p:cNvSpPr txBox="1"/>
          <p:nvPr>
            <p:ph idx="3" type="body"/>
          </p:nvPr>
        </p:nvSpPr>
        <p:spPr>
          <a:xfrm>
            <a:off x="4648200" y="1600200"/>
            <a:ext cx="4038600" cy="4525963"/>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7" name="Shape 37"/>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8" name="Shape 38"/>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9" name="Shape 3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AndTwoObj">
  <p:cSld name="Title, Text, and 2 Content">
    <p:spTree>
      <p:nvGrpSpPr>
        <p:cNvPr id="40" name="Shape 40"/>
        <p:cNvGrpSpPr/>
        <p:nvPr/>
      </p:nvGrpSpPr>
      <p:grpSpPr>
        <a:xfrm>
          <a:off x="0" y="0"/>
          <a:ext cx="0" cy="0"/>
          <a:chOff x="0" y="0"/>
          <a:chExt cx="0" cy="0"/>
        </a:xfrm>
      </p:grpSpPr>
      <p:sp>
        <p:nvSpPr>
          <p:cNvPr id="41" name="Shape 4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42" name="Shape 42"/>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3" name="Shape 43"/>
          <p:cNvSpPr txBox="1"/>
          <p:nvPr>
            <p:ph idx="2" type="body"/>
          </p:nvPr>
        </p:nvSpPr>
        <p:spPr>
          <a:xfrm>
            <a:off x="4648200" y="1600200"/>
            <a:ext cx="4038600" cy="2185988"/>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4" name="Shape 44"/>
          <p:cNvSpPr txBox="1"/>
          <p:nvPr>
            <p:ph idx="3" type="body"/>
          </p:nvPr>
        </p:nvSpPr>
        <p:spPr>
          <a:xfrm>
            <a:off x="4648200" y="3938588"/>
            <a:ext cx="4038600" cy="2187575"/>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5" name="Shape 45"/>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6" name="Shape 46"/>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7" name="Shape 4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48" name="Shape 48"/>
        <p:cNvGrpSpPr/>
        <p:nvPr/>
      </p:nvGrpSpPr>
      <p:grpSpPr>
        <a:xfrm>
          <a:off x="0" y="0"/>
          <a:ext cx="0" cy="0"/>
          <a:chOff x="0" y="0"/>
          <a:chExt cx="0" cy="0"/>
        </a:xfrm>
      </p:grpSpPr>
      <p:sp>
        <p:nvSpPr>
          <p:cNvPr id="49" name="Shape 49"/>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50" name="Shape 50"/>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1" name="Shape 51"/>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2" name="Shape 52"/>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3" name="Shape 5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54" name="Shape 54"/>
        <p:cNvGrpSpPr/>
        <p:nvPr/>
      </p:nvGrpSpPr>
      <p:grpSpPr>
        <a:xfrm>
          <a:off x="0" y="0"/>
          <a:ext cx="0" cy="0"/>
          <a:chOff x="0" y="0"/>
          <a:chExt cx="0" cy="0"/>
        </a:xfrm>
      </p:grpSpPr>
      <p:sp>
        <p:nvSpPr>
          <p:cNvPr id="55" name="Shape 55"/>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56" name="Shape 56"/>
          <p:cNvSpPr txBox="1"/>
          <p:nvPr>
            <p:ph idx="1" type="body"/>
          </p:nvPr>
        </p:nvSpPr>
        <p:spPr>
          <a:xfrm rot="5400000">
            <a:off x="2309019" y="-251619"/>
            <a:ext cx="4525962" cy="8229600"/>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7" name="Shape 57"/>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8" name="Shape 58"/>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9" name="Shape 5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60" name="Shape 60"/>
        <p:cNvGrpSpPr/>
        <p:nvPr/>
      </p:nvGrpSpPr>
      <p:grpSpPr>
        <a:xfrm>
          <a:off x="0" y="0"/>
          <a:ext cx="0" cy="0"/>
          <a:chOff x="0" y="0"/>
          <a:chExt cx="0" cy="0"/>
        </a:xfrm>
      </p:grpSpPr>
      <p:sp>
        <p:nvSpPr>
          <p:cNvPr id="61" name="Shape 61"/>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62" name="Shape 62"/>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lstStyle>
            <a:lvl1pPr indent="0" lvl="0" marL="0" marR="0" rtl="0" algn="l">
              <a:spcBef>
                <a:spcPts val="640"/>
              </a:spcBef>
              <a:spcAft>
                <a:spcPts val="0"/>
              </a:spcAft>
              <a:buClr>
                <a:schemeClr val="dk1"/>
              </a:buClr>
              <a:buSzPts val="1400"/>
              <a:buFont typeface="Arial"/>
              <a:buNone/>
              <a:defRPr sz="3200">
                <a:solidFill>
                  <a:schemeClr val="dk1"/>
                </a:solidFill>
                <a:latin typeface="Arial"/>
                <a:ea typeface="Arial"/>
                <a:cs typeface="Arial"/>
                <a:sym typeface="Arial"/>
              </a:defRPr>
            </a:lvl1pPr>
            <a:lvl2pPr indent="0" lvl="1" marL="457200" marR="0" rtl="0" algn="l">
              <a:spcBef>
                <a:spcPts val="56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5pPr>
            <a:lvl6pPr indent="0" lvl="5" marL="2286000" marR="0" rtl="0" algn="l">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6pPr>
            <a:lvl7pPr indent="0" lvl="6" marL="2743200" marR="0" rtl="0" algn="l">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7pPr>
            <a:lvl8pPr indent="0" lvl="7" marL="3200400" marR="0" rtl="0" algn="l">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8pPr>
            <a:lvl9pPr indent="0" lvl="8" marL="3657600" marR="0" rtl="0" algn="l">
              <a:spcBef>
                <a:spcPts val="400"/>
              </a:spcBef>
              <a:spcAft>
                <a:spcPts val="0"/>
              </a:spcAft>
              <a:buClr>
                <a:schemeClr val="dk1"/>
              </a:buClr>
              <a:buSzPts val="1400"/>
              <a:buFont typeface="Arial"/>
              <a:buNone/>
              <a:defRPr b="0" i="0" sz="2000" u="none" cap="none" strike="noStrike">
                <a:solidFill>
                  <a:schemeClr val="dk1"/>
                </a:solidFill>
                <a:latin typeface="Arial"/>
                <a:ea typeface="Arial"/>
                <a:cs typeface="Arial"/>
                <a:sym typeface="Arial"/>
              </a:defRPr>
            </a:lvl9pPr>
          </a:lstStyle>
          <a:p/>
        </p:txBody>
      </p:sp>
      <p:sp>
        <p:nvSpPr>
          <p:cNvPr id="63" name="Shape 63"/>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lstStyle>
            <a:lvl1pPr indent="-228600" lvl="0" marL="457200" marR="0" rtl="0" algn="l">
              <a:spcBef>
                <a:spcPts val="280"/>
              </a:spcBef>
              <a:spcAft>
                <a:spcPts val="0"/>
              </a:spcAft>
              <a:buClr>
                <a:schemeClr val="dk1"/>
              </a:buClr>
              <a:buSzPts val="3200"/>
              <a:buFont typeface="Arial"/>
              <a:buNone/>
              <a:defRPr sz="1400">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9pPr>
          </a:lstStyle>
          <a:p/>
        </p:txBody>
      </p:sp>
      <p:sp>
        <p:nvSpPr>
          <p:cNvPr id="64" name="Shape 64"/>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5" name="Shape 65"/>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6" name="Shape 6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67" name="Shape 67"/>
        <p:cNvGrpSpPr/>
        <p:nvPr/>
      </p:nvGrpSpPr>
      <p:grpSpPr>
        <a:xfrm>
          <a:off x="0" y="0"/>
          <a:ext cx="0" cy="0"/>
          <a:chOff x="0" y="0"/>
          <a:chExt cx="0" cy="0"/>
        </a:xfrm>
      </p:grpSpPr>
      <p:sp>
        <p:nvSpPr>
          <p:cNvPr id="68" name="Shape 68"/>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69" name="Shape 6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70" name="Shape 70"/>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lstStyle>
            <a:lvl1pPr indent="-228600" lvl="0" marL="457200" marR="0" rtl="0" algn="l">
              <a:spcBef>
                <a:spcPts val="280"/>
              </a:spcBef>
              <a:spcAft>
                <a:spcPts val="0"/>
              </a:spcAft>
              <a:buClr>
                <a:schemeClr val="dk1"/>
              </a:buClr>
              <a:buSzPts val="3200"/>
              <a:buFont typeface="Arial"/>
              <a:buNone/>
              <a:defRPr sz="1400">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Arial"/>
                <a:ea typeface="Arial"/>
                <a:cs typeface="Arial"/>
                <a:sym typeface="Arial"/>
              </a:defRPr>
            </a:lvl9pPr>
          </a:lstStyle>
          <a:p/>
        </p:txBody>
      </p:sp>
      <p:sp>
        <p:nvSpPr>
          <p:cNvPr id="71" name="Shape 71"/>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2" name="Shape 72"/>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3" name="Shape 7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a:solidFill>
                  <a:schemeClr val="dk1"/>
                </a:solidFill>
                <a:latin typeface="Arial"/>
                <a:ea typeface="Arial"/>
                <a:cs typeface="Arial"/>
                <a:sym typeface="Arial"/>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Shape 11"/>
          <p:cNvSpPr txBox="1"/>
          <p:nvPr>
            <p:ph idx="1" type="body"/>
          </p:nvPr>
        </p:nvSpPr>
        <p:spPr>
          <a:xfrm>
            <a:off x="457200" y="1600200"/>
            <a:ext cx="8229600" cy="4525962"/>
          </a:xfrm>
          <a:prstGeom prst="rect">
            <a:avLst/>
          </a:prstGeom>
          <a:noFill/>
          <a:ln>
            <a:noFill/>
          </a:ln>
        </p:spPr>
        <p:txBody>
          <a:bodyPr anchorCtr="0" anchor="t" bIns="91425" lIns="91425" spcFirstLastPara="1" rIns="91425" wrap="square" tIns="91425"/>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Shape 12"/>
          <p:cNvSpPr txBox="1"/>
          <p:nvPr>
            <p:ph idx="10" type="dt"/>
          </p:nvPr>
        </p:nvSpPr>
        <p:spPr>
          <a:xfrm>
            <a:off x="457200" y="6245225"/>
            <a:ext cx="2133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Shape 13"/>
          <p:cNvSpPr txBox="1"/>
          <p:nvPr>
            <p:ph idx="11" type="ftr"/>
          </p:nvPr>
        </p:nvSpPr>
        <p:spPr>
          <a:xfrm>
            <a:off x="3124200" y="6245225"/>
            <a:ext cx="2895600" cy="47625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Shape 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18.png"/><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11.png"/><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13.png"/><Relationship Id="rId4" Type="http://schemas.openxmlformats.org/officeDocument/2006/relationships/image" Target="../media/image1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image" Target="../media/image15.png"/><Relationship Id="rId4" Type="http://schemas.openxmlformats.org/officeDocument/2006/relationships/image" Target="../media/image1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19.png"/><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image" Target="../media/image18.png"/><Relationship Id="rId4" Type="http://schemas.openxmlformats.org/officeDocument/2006/relationships/image" Target="../media/image11.png"/><Relationship Id="rId5" Type="http://schemas.openxmlformats.org/officeDocument/2006/relationships/image" Target="../media/image13.png"/><Relationship Id="rId6"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highered.mheducation.com/sites/0072495855/student_view0/chapter2/animation__how_the_cell_cycle_works.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www.youtube.com/watch?v=lpAa4TWjHQ4" TargetMode="External"/><Relationship Id="rId4" Type="http://schemas.openxmlformats.org/officeDocument/2006/relationships/image" Target="../media/image2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5.jp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pic>
        <p:nvPicPr>
          <p:cNvPr id="111" name="Shape 111"/>
          <p:cNvPicPr preferRelativeResize="0"/>
          <p:nvPr/>
        </p:nvPicPr>
        <p:blipFill rotWithShape="1">
          <a:blip r:embed="rId3">
            <a:alphaModFix/>
          </a:blip>
          <a:srcRect b="0" l="0" r="0" t="0"/>
          <a:stretch/>
        </p:blipFill>
        <p:spPr>
          <a:xfrm>
            <a:off x="3175" y="-1587"/>
            <a:ext cx="9136062" cy="68611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1"/>
                                        <p:tgtEl>
                                          <p:spTgt spid="1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4400" u="none" cap="none" strike="noStrike">
              <a:solidFill>
                <a:schemeClr val="dk2"/>
              </a:solidFill>
              <a:latin typeface="Arial"/>
              <a:ea typeface="Arial"/>
              <a:cs typeface="Arial"/>
              <a:sym typeface="Arial"/>
            </a:endParaRPr>
          </a:p>
        </p:txBody>
      </p:sp>
      <p:pic>
        <p:nvPicPr>
          <p:cNvPr descr="chromosome_packaging" id="176" name="Shape 176"/>
          <p:cNvPicPr preferRelativeResize="0"/>
          <p:nvPr>
            <p:ph idx="1" type="body"/>
          </p:nvPr>
        </p:nvPicPr>
        <p:blipFill rotWithShape="1">
          <a:blip r:embed="rId3">
            <a:alphaModFix/>
          </a:blip>
          <a:srcRect b="0" l="0" r="0" t="0"/>
          <a:stretch/>
        </p:blipFill>
        <p:spPr>
          <a:xfrm>
            <a:off x="609600" y="0"/>
            <a:ext cx="7848600" cy="6858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pic>
        <p:nvPicPr>
          <p:cNvPr id="181" name="Shape 181"/>
          <p:cNvPicPr preferRelativeResize="0"/>
          <p:nvPr/>
        </p:nvPicPr>
        <p:blipFill rotWithShape="1">
          <a:blip r:embed="rId3">
            <a:alphaModFix/>
          </a:blip>
          <a:srcRect b="0" l="0" r="0" t="0"/>
          <a:stretch/>
        </p:blipFill>
        <p:spPr>
          <a:xfrm>
            <a:off x="762000" y="1087437"/>
            <a:ext cx="7696200" cy="5770562"/>
          </a:xfrm>
          <a:prstGeom prst="rect">
            <a:avLst/>
          </a:prstGeom>
          <a:noFill/>
          <a:ln>
            <a:noFill/>
          </a:ln>
        </p:spPr>
      </p:pic>
      <p:sp>
        <p:nvSpPr>
          <p:cNvPr id="182" name="Shape 182"/>
          <p:cNvSpPr txBox="1"/>
          <p:nvPr>
            <p:ph type="title"/>
          </p:nvPr>
        </p:nvSpPr>
        <p:spPr>
          <a:xfrm>
            <a:off x="609600" y="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Mitosis Overview</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1"/>
                                        <p:tgtEl>
                                          <p:spTgt spid="1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Shape 18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Machinery of Mitosis</a:t>
            </a:r>
            <a:endParaRPr/>
          </a:p>
        </p:txBody>
      </p:sp>
      <p:sp>
        <p:nvSpPr>
          <p:cNvPr id="188" name="Shape 188"/>
          <p:cNvSpPr txBox="1"/>
          <p:nvPr>
            <p:ph idx="1" type="body"/>
          </p:nvPr>
        </p:nvSpPr>
        <p:spPr>
          <a:xfrm>
            <a:off x="457200" y="1371600"/>
            <a:ext cx="4267200" cy="510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The chromosomes are pulled apart by the </a:t>
            </a:r>
            <a:r>
              <a:rPr b="0" i="0" lang="en-US" sz="2800" u="sng">
                <a:solidFill>
                  <a:schemeClr val="dk1"/>
                </a:solidFill>
                <a:latin typeface="Arial"/>
                <a:ea typeface="Arial"/>
                <a:cs typeface="Arial"/>
                <a:sym typeface="Arial"/>
              </a:rPr>
              <a:t>spindle fibers</a:t>
            </a:r>
            <a:r>
              <a:rPr b="0" i="0" lang="en-US" sz="2800" u="none">
                <a:solidFill>
                  <a:schemeClr val="dk1"/>
                </a:solidFill>
                <a:latin typeface="Arial"/>
                <a:ea typeface="Arial"/>
                <a:cs typeface="Arial"/>
                <a:sym typeface="Arial"/>
              </a:rPr>
              <a:t>, which is made of microtubules. </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The spindle fibers are attached to each </a:t>
            </a:r>
            <a:r>
              <a:rPr b="0" i="0" lang="en-US" sz="2800" u="sng">
                <a:solidFill>
                  <a:schemeClr val="dk1"/>
                </a:solidFill>
                <a:latin typeface="Arial"/>
                <a:ea typeface="Arial"/>
                <a:cs typeface="Arial"/>
                <a:sym typeface="Arial"/>
              </a:rPr>
              <a:t>centromere </a:t>
            </a:r>
            <a:r>
              <a:rPr b="0" i="0" lang="en-US" sz="2800" u="none">
                <a:solidFill>
                  <a:schemeClr val="dk1"/>
                </a:solidFill>
                <a:latin typeface="Arial"/>
                <a:ea typeface="Arial"/>
                <a:cs typeface="Arial"/>
                <a:sym typeface="Arial"/>
              </a:rPr>
              <a:t>, and anchored on the other end to a </a:t>
            </a:r>
            <a:r>
              <a:rPr b="0" i="0" lang="en-US" sz="2800" u="sng">
                <a:solidFill>
                  <a:schemeClr val="dk1"/>
                </a:solidFill>
                <a:latin typeface="Arial"/>
                <a:ea typeface="Arial"/>
                <a:cs typeface="Arial"/>
                <a:sym typeface="Arial"/>
              </a:rPr>
              <a:t>centriole</a:t>
            </a:r>
            <a:r>
              <a:rPr b="0" i="0" lang="en-US" sz="2800" u="none">
                <a:solidFill>
                  <a:schemeClr val="dk1"/>
                </a:solidFill>
                <a:latin typeface="Arial"/>
                <a:ea typeface="Arial"/>
                <a:cs typeface="Arial"/>
                <a:sym typeface="Arial"/>
              </a:rPr>
              <a:t> (which is the organizing center for the spindle).</a:t>
            </a:r>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p:txBody>
      </p:sp>
      <p:pic>
        <p:nvPicPr>
          <p:cNvPr descr="spindle" id="189" name="Shape 189"/>
          <p:cNvPicPr preferRelativeResize="0"/>
          <p:nvPr>
            <p:ph idx="1" type="body"/>
          </p:nvPr>
        </p:nvPicPr>
        <p:blipFill rotWithShape="1">
          <a:blip r:embed="rId3">
            <a:alphaModFix/>
          </a:blip>
          <a:srcRect b="0" l="0" r="0" t="0"/>
          <a:stretch/>
        </p:blipFill>
        <p:spPr>
          <a:xfrm>
            <a:off x="4800600" y="2209800"/>
            <a:ext cx="4162425" cy="261143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1822"/>
                                        <p:tgtEl>
                                          <p:spTgt spid="18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1" st="1"/>
                                            </p:txEl>
                                          </p:spTgt>
                                        </p:tgtEl>
                                        <p:attrNameLst>
                                          <p:attrName>style.visibility</p:attrName>
                                        </p:attrNameLst>
                                      </p:cBhvr>
                                      <p:to>
                                        <p:strVal val="visible"/>
                                      </p:to>
                                    </p:set>
                                    <p:animEffect filter="fade" transition="in">
                                      <p:cBhvr>
                                        <p:cTn dur="1822"/>
                                        <p:tgtEl>
                                          <p:spTgt spid="18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2" st="2"/>
                                            </p:txEl>
                                          </p:spTgt>
                                        </p:tgtEl>
                                        <p:attrNameLst>
                                          <p:attrName>style.visibility</p:attrName>
                                        </p:attrNameLst>
                                      </p:cBhvr>
                                      <p:to>
                                        <p:strVal val="visible"/>
                                      </p:to>
                                    </p:set>
                                    <p:animEffect filter="fade" transition="in">
                                      <p:cBhvr>
                                        <p:cTn dur="1822"/>
                                        <p:tgtEl>
                                          <p:spTgt spid="18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1"/>
                                        <p:tgtEl>
                                          <p:spTgt spid="1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Shape 19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Prophase</a:t>
            </a:r>
            <a:endParaRPr/>
          </a:p>
        </p:txBody>
      </p:sp>
      <p:sp>
        <p:nvSpPr>
          <p:cNvPr id="195" name="Shape 195"/>
          <p:cNvSpPr txBox="1"/>
          <p:nvPr>
            <p:ph idx="1" type="body"/>
          </p:nvPr>
        </p:nvSpPr>
        <p:spPr>
          <a:xfrm>
            <a:off x="457200" y="1295400"/>
            <a:ext cx="5257800" cy="5181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1.  The chromatin condense making chromosomes, which </a:t>
            </a:r>
            <a:r>
              <a:rPr b="0" i="0" lang="en-US" sz="2800" u="sng">
                <a:solidFill>
                  <a:schemeClr val="dk1"/>
                </a:solidFill>
                <a:latin typeface="Arial"/>
                <a:ea typeface="Arial"/>
                <a:cs typeface="Arial"/>
                <a:sym typeface="Arial"/>
              </a:rPr>
              <a:t>makes them easier to pull apart.</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2.  The nuclear envelope and nucleolus </a:t>
            </a:r>
            <a:r>
              <a:rPr b="0" i="0" lang="en-US" sz="2800" u="sng">
                <a:solidFill>
                  <a:schemeClr val="dk1"/>
                </a:solidFill>
                <a:latin typeface="Arial"/>
                <a:ea typeface="Arial"/>
                <a:cs typeface="Arial"/>
                <a:sym typeface="Arial"/>
              </a:rPr>
              <a:t>disappears</a:t>
            </a:r>
            <a:r>
              <a:rPr b="0" i="0" lang="en-US" sz="2800" u="none">
                <a:solidFill>
                  <a:schemeClr val="dk1"/>
                </a:solidFill>
                <a:latin typeface="Arial"/>
                <a:ea typeface="Arial"/>
                <a:cs typeface="Arial"/>
                <a:sym typeface="Arial"/>
              </a:rPr>
              <a:t>. </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3.  The centrioles move to </a:t>
            </a:r>
            <a:r>
              <a:rPr b="0" i="0" lang="en-US" sz="2800" u="sng">
                <a:solidFill>
                  <a:schemeClr val="dk1"/>
                </a:solidFill>
                <a:latin typeface="Arial"/>
                <a:ea typeface="Arial"/>
                <a:cs typeface="Arial"/>
                <a:sym typeface="Arial"/>
              </a:rPr>
              <a:t>opposite poles</a:t>
            </a:r>
            <a:r>
              <a:rPr b="0" i="0" lang="en-US" sz="2800" u="none">
                <a:solidFill>
                  <a:schemeClr val="dk1"/>
                </a:solidFill>
                <a:latin typeface="Arial"/>
                <a:ea typeface="Arial"/>
                <a:cs typeface="Arial"/>
                <a:sym typeface="Arial"/>
              </a:rPr>
              <a:t>. </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4. The microtubules form spindle fibers, growing out of the centrioles towards the chromosomes.</a:t>
            </a:r>
            <a:endParaRPr/>
          </a:p>
        </p:txBody>
      </p:sp>
      <p:pic>
        <p:nvPicPr>
          <p:cNvPr descr="prophase" id="196" name="Shape 196"/>
          <p:cNvPicPr preferRelativeResize="0"/>
          <p:nvPr>
            <p:ph idx="1" type="body"/>
          </p:nvPr>
        </p:nvPicPr>
        <p:blipFill rotWithShape="1">
          <a:blip r:embed="rId3">
            <a:alphaModFix/>
          </a:blip>
          <a:srcRect b="0" l="0" r="0" t="0"/>
          <a:stretch/>
        </p:blipFill>
        <p:spPr>
          <a:xfrm>
            <a:off x="5486400" y="1179512"/>
            <a:ext cx="2895600" cy="2606675"/>
          </a:xfrm>
          <a:prstGeom prst="rect">
            <a:avLst/>
          </a:prstGeom>
          <a:noFill/>
          <a:ln>
            <a:noFill/>
          </a:ln>
        </p:spPr>
      </p:pic>
      <p:pic>
        <p:nvPicPr>
          <p:cNvPr descr="prophase_2" id="197" name="Shape 197"/>
          <p:cNvPicPr preferRelativeResize="0"/>
          <p:nvPr>
            <p:ph idx="2" type="body"/>
          </p:nvPr>
        </p:nvPicPr>
        <p:blipFill rotWithShape="1">
          <a:blip r:embed="rId4">
            <a:alphaModFix/>
          </a:blip>
          <a:srcRect b="0" l="0" r="0" t="0"/>
          <a:stretch/>
        </p:blipFill>
        <p:spPr>
          <a:xfrm>
            <a:off x="6100762" y="3938587"/>
            <a:ext cx="1393825" cy="2690812"/>
          </a:xfrm>
          <a:prstGeom prst="rect">
            <a:avLst/>
          </a:prstGeom>
          <a:noFill/>
          <a:ln>
            <a:noFill/>
          </a:ln>
        </p:spPr>
      </p:pic>
      <p:cxnSp>
        <p:nvCxnSpPr>
          <p:cNvPr id="198" name="Shape 198"/>
          <p:cNvCxnSpPr/>
          <p:nvPr/>
        </p:nvCxnSpPr>
        <p:spPr>
          <a:xfrm flipH="1" rot="10800000">
            <a:off x="4419600" y="3124200"/>
            <a:ext cx="2286000" cy="381000"/>
          </a:xfrm>
          <a:prstGeom prst="straightConnector1">
            <a:avLst/>
          </a:prstGeom>
          <a:noFill/>
          <a:ln cap="flat" cmpd="sng" w="9525">
            <a:solidFill>
              <a:srgbClr val="FF0000"/>
            </a:solidFill>
            <a:prstDash val="solid"/>
            <a:miter lim="8000"/>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1"/>
                                        <p:tgtEl>
                                          <p:spTgt spid="1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1"/>
                                        <p:tgtEl>
                                          <p:spTgt spid="1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xEl>
                                              <p:pRg end="0" st="0"/>
                                            </p:txEl>
                                          </p:spTgt>
                                        </p:tgtEl>
                                        <p:attrNameLst>
                                          <p:attrName>style.visibility</p:attrName>
                                        </p:attrNameLst>
                                      </p:cBhvr>
                                      <p:to>
                                        <p:strVal val="visible"/>
                                      </p:to>
                                    </p:set>
                                    <p:animEffect filter="fade" transition="in">
                                      <p:cBhvr>
                                        <p:cTn dur="1"/>
                                        <p:tgtEl>
                                          <p:spTgt spid="19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xEl>
                                              <p:pRg end="1" st="1"/>
                                            </p:txEl>
                                          </p:spTgt>
                                        </p:tgtEl>
                                        <p:attrNameLst>
                                          <p:attrName>style.visibility</p:attrName>
                                        </p:attrNameLst>
                                      </p:cBhvr>
                                      <p:to>
                                        <p:strVal val="visible"/>
                                      </p:to>
                                    </p:set>
                                    <p:animEffect filter="fade" transition="in">
                                      <p:cBhvr>
                                        <p:cTn dur="1"/>
                                        <p:tgtEl>
                                          <p:spTgt spid="19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xEl>
                                              <p:pRg end="2" st="2"/>
                                            </p:txEl>
                                          </p:spTgt>
                                        </p:tgtEl>
                                        <p:attrNameLst>
                                          <p:attrName>style.visibility</p:attrName>
                                        </p:attrNameLst>
                                      </p:cBhvr>
                                      <p:to>
                                        <p:strVal val="visible"/>
                                      </p:to>
                                    </p:set>
                                    <p:animEffect filter="fade" transition="in">
                                      <p:cBhvr>
                                        <p:cTn dur="1"/>
                                        <p:tgtEl>
                                          <p:spTgt spid="19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xEl>
                                              <p:pRg end="3" st="3"/>
                                            </p:txEl>
                                          </p:spTgt>
                                        </p:tgtEl>
                                        <p:attrNameLst>
                                          <p:attrName>style.visibility</p:attrName>
                                        </p:attrNameLst>
                                      </p:cBhvr>
                                      <p:to>
                                        <p:strVal val="visible"/>
                                      </p:to>
                                    </p:set>
                                    <p:animEffect filter="fade" transition="in">
                                      <p:cBhvr>
                                        <p:cTn dur="1"/>
                                        <p:tgtEl>
                                          <p:spTgt spid="19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8"/>
                                        </p:tgtEl>
                                        <p:attrNameLst>
                                          <p:attrName>style.visibility</p:attrName>
                                        </p:attrNameLst>
                                      </p:cBhvr>
                                      <p:to>
                                        <p:strVal val="visible"/>
                                      </p:to>
                                    </p:set>
                                    <p:anim calcmode="lin" valueType="num">
                                      <p:cBhvr additive="base">
                                        <p:cTn dur="500"/>
                                        <p:tgtEl>
                                          <p:spTgt spid="19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Metaphase</a:t>
            </a:r>
            <a:endParaRPr/>
          </a:p>
        </p:txBody>
      </p:sp>
      <p:sp>
        <p:nvSpPr>
          <p:cNvPr id="204" name="Shape 204"/>
          <p:cNvSpPr txBox="1"/>
          <p:nvPr>
            <p:ph idx="1" type="body"/>
          </p:nvPr>
        </p:nvSpPr>
        <p:spPr>
          <a:xfrm>
            <a:off x="457200" y="1600200"/>
            <a:ext cx="4953000" cy="5029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sng">
                <a:solidFill>
                  <a:schemeClr val="dk1"/>
                </a:solidFill>
                <a:latin typeface="Arial"/>
                <a:ea typeface="Arial"/>
                <a:cs typeface="Arial"/>
                <a:sym typeface="Arial"/>
              </a:rPr>
              <a:t>Metaphase</a:t>
            </a:r>
            <a:r>
              <a:rPr b="0" i="0" lang="en-US" sz="2800" u="none">
                <a:solidFill>
                  <a:schemeClr val="dk1"/>
                </a:solidFill>
                <a:latin typeface="Arial"/>
                <a:ea typeface="Arial"/>
                <a:cs typeface="Arial"/>
                <a:sym typeface="Arial"/>
              </a:rPr>
              <a:t> is a short resting period where the chromosomes are </a:t>
            </a:r>
            <a:r>
              <a:rPr b="0" i="0" lang="en-US" sz="2800" u="sng">
                <a:solidFill>
                  <a:schemeClr val="dk1"/>
                </a:solidFill>
                <a:latin typeface="Arial"/>
                <a:ea typeface="Arial"/>
                <a:cs typeface="Arial"/>
                <a:sym typeface="Arial"/>
              </a:rPr>
              <a:t>lined up on the equator</a:t>
            </a:r>
            <a:r>
              <a:rPr b="0" i="0" lang="en-US" sz="2800" u="none">
                <a:solidFill>
                  <a:schemeClr val="dk1"/>
                </a:solidFill>
                <a:latin typeface="Arial"/>
                <a:ea typeface="Arial"/>
                <a:cs typeface="Arial"/>
                <a:sym typeface="Arial"/>
              </a:rPr>
              <a:t> of the cell, with the centrioles at opposite ends and the spindle fibers </a:t>
            </a:r>
            <a:r>
              <a:rPr b="0" i="0" lang="en-US" sz="2800" u="sng">
                <a:solidFill>
                  <a:schemeClr val="dk1"/>
                </a:solidFill>
                <a:latin typeface="Arial"/>
                <a:ea typeface="Arial"/>
                <a:cs typeface="Arial"/>
                <a:sym typeface="Arial"/>
              </a:rPr>
              <a:t>attached to the centromeres.  </a:t>
            </a:r>
            <a:r>
              <a:rPr b="0" i="0" lang="en-US" sz="2800" u="none">
                <a:solidFill>
                  <a:schemeClr val="dk1"/>
                </a:solidFill>
                <a:latin typeface="Arial"/>
                <a:ea typeface="Arial"/>
                <a:cs typeface="Arial"/>
                <a:sym typeface="Arial"/>
              </a:rPr>
              <a:t>Everything is aligned for the rest of the division process to occur.</a:t>
            </a:r>
            <a:endParaRPr/>
          </a:p>
        </p:txBody>
      </p:sp>
      <p:pic>
        <p:nvPicPr>
          <p:cNvPr descr="metaphase" id="205" name="Shape 205"/>
          <p:cNvPicPr preferRelativeResize="0"/>
          <p:nvPr>
            <p:ph idx="1" type="body"/>
          </p:nvPr>
        </p:nvPicPr>
        <p:blipFill rotWithShape="1">
          <a:blip r:embed="rId3">
            <a:alphaModFix/>
          </a:blip>
          <a:srcRect b="0" l="0" r="0" t="0"/>
          <a:stretch/>
        </p:blipFill>
        <p:spPr>
          <a:xfrm>
            <a:off x="5500687" y="1087437"/>
            <a:ext cx="2881312" cy="2698750"/>
          </a:xfrm>
          <a:prstGeom prst="rect">
            <a:avLst/>
          </a:prstGeom>
          <a:noFill/>
          <a:ln>
            <a:noFill/>
          </a:ln>
        </p:spPr>
      </p:pic>
      <p:pic>
        <p:nvPicPr>
          <p:cNvPr descr="metaphase_2" id="206" name="Shape 206"/>
          <p:cNvPicPr preferRelativeResize="0"/>
          <p:nvPr>
            <p:ph idx="2" type="body"/>
          </p:nvPr>
        </p:nvPicPr>
        <p:blipFill rotWithShape="1">
          <a:blip r:embed="rId4">
            <a:alphaModFix/>
          </a:blip>
          <a:srcRect b="0" l="0" r="0" t="0"/>
          <a:stretch/>
        </p:blipFill>
        <p:spPr>
          <a:xfrm>
            <a:off x="5624512" y="4270375"/>
            <a:ext cx="2909887" cy="2125662"/>
          </a:xfrm>
          <a:prstGeom prst="rect">
            <a:avLst/>
          </a:prstGeom>
          <a:noFill/>
          <a:ln>
            <a:noFill/>
          </a:ln>
        </p:spPr>
      </p:pic>
      <p:cxnSp>
        <p:nvCxnSpPr>
          <p:cNvPr id="207" name="Shape 207"/>
          <p:cNvCxnSpPr/>
          <p:nvPr/>
        </p:nvCxnSpPr>
        <p:spPr>
          <a:xfrm flipH="1" rot="10800000">
            <a:off x="3276600" y="2362200"/>
            <a:ext cx="2438400" cy="990600"/>
          </a:xfrm>
          <a:prstGeom prst="curvedConnector3">
            <a:avLst>
              <a:gd fmla="val 10800" name="adj1"/>
            </a:avLst>
          </a:prstGeom>
          <a:noFill/>
          <a:ln cap="flat" cmpd="sng" w="25400">
            <a:solidFill>
              <a:srgbClr val="C00000"/>
            </a:solidFill>
            <a:prstDash val="solid"/>
            <a:miter lim="8000"/>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1"/>
                                        <p:tgtEl>
                                          <p:spTgt spid="2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
                                        <p:tgtEl>
                                          <p:spTgt spid="2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0" st="0"/>
                                            </p:txEl>
                                          </p:spTgt>
                                        </p:tgtEl>
                                        <p:attrNameLst>
                                          <p:attrName>style.visibility</p:attrName>
                                        </p:attrNameLst>
                                      </p:cBhvr>
                                      <p:to>
                                        <p:strVal val="visible"/>
                                      </p:to>
                                    </p:set>
                                    <p:animEffect filter="fade" transition="in">
                                      <p:cBhvr>
                                        <p:cTn dur="1"/>
                                        <p:tgtEl>
                                          <p:spTgt spid="2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10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Shape 212"/>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Anaphase</a:t>
            </a:r>
            <a:endParaRPr/>
          </a:p>
        </p:txBody>
      </p:sp>
      <p:sp>
        <p:nvSpPr>
          <p:cNvPr id="213" name="Shape 213"/>
          <p:cNvSpPr txBox="1"/>
          <p:nvPr>
            <p:ph idx="1" type="body"/>
          </p:nvPr>
        </p:nvSpPr>
        <p:spPr>
          <a:xfrm>
            <a:off x="457200" y="18288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In </a:t>
            </a:r>
            <a:r>
              <a:rPr b="0" i="0" lang="en-US" sz="2800" u="sng">
                <a:solidFill>
                  <a:schemeClr val="dk1"/>
                </a:solidFill>
                <a:latin typeface="Arial"/>
                <a:ea typeface="Arial"/>
                <a:cs typeface="Arial"/>
                <a:sym typeface="Arial"/>
              </a:rPr>
              <a:t>anaphase</a:t>
            </a:r>
            <a:r>
              <a:rPr b="0" i="0" lang="en-US" sz="2800" u="none">
                <a:solidFill>
                  <a:schemeClr val="dk1"/>
                </a:solidFill>
                <a:latin typeface="Arial"/>
                <a:ea typeface="Arial"/>
                <a:cs typeface="Arial"/>
                <a:sym typeface="Arial"/>
              </a:rPr>
              <a:t>, the centromeres divide.  </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Spindle fibers are attached to the centromeres </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Then the </a:t>
            </a:r>
            <a:r>
              <a:rPr b="0" i="0" lang="en-US" sz="2800" u="sng">
                <a:solidFill>
                  <a:schemeClr val="dk1"/>
                </a:solidFill>
                <a:latin typeface="Arial"/>
                <a:ea typeface="Arial"/>
                <a:cs typeface="Arial"/>
                <a:sym typeface="Arial"/>
              </a:rPr>
              <a:t>spindle fibers contract</a:t>
            </a:r>
            <a:r>
              <a:rPr b="0" i="0" lang="en-US" sz="2800" u="none">
                <a:solidFill>
                  <a:schemeClr val="dk1"/>
                </a:solidFill>
                <a:latin typeface="Arial"/>
                <a:ea typeface="Arial"/>
                <a:cs typeface="Arial"/>
                <a:sym typeface="Arial"/>
              </a:rPr>
              <a:t>, and the chromosomes are </a:t>
            </a:r>
            <a:r>
              <a:rPr b="0" i="0" lang="en-US" sz="2800" u="sng">
                <a:solidFill>
                  <a:schemeClr val="dk1"/>
                </a:solidFill>
                <a:latin typeface="Arial"/>
                <a:ea typeface="Arial"/>
                <a:cs typeface="Arial"/>
                <a:sym typeface="Arial"/>
              </a:rPr>
              <a:t>pulled to opposite poles</a:t>
            </a:r>
            <a:r>
              <a:rPr b="0" i="0" lang="en-US" sz="2800" u="none">
                <a:solidFill>
                  <a:schemeClr val="dk1"/>
                </a:solidFill>
                <a:latin typeface="Arial"/>
                <a:ea typeface="Arial"/>
                <a:cs typeface="Arial"/>
                <a:sym typeface="Arial"/>
              </a:rPr>
              <a:t>, towards the centrioles.</a:t>
            </a:r>
            <a:endParaRPr/>
          </a:p>
        </p:txBody>
      </p:sp>
      <p:pic>
        <p:nvPicPr>
          <p:cNvPr descr="anaphase" id="214" name="Shape 214"/>
          <p:cNvPicPr preferRelativeResize="0"/>
          <p:nvPr>
            <p:ph idx="1" type="body"/>
          </p:nvPr>
        </p:nvPicPr>
        <p:blipFill rotWithShape="1">
          <a:blip r:embed="rId3">
            <a:alphaModFix/>
          </a:blip>
          <a:srcRect b="0" l="0" r="0" t="0"/>
          <a:stretch/>
        </p:blipFill>
        <p:spPr>
          <a:xfrm>
            <a:off x="5491162" y="958850"/>
            <a:ext cx="3043237" cy="2827337"/>
          </a:xfrm>
          <a:prstGeom prst="rect">
            <a:avLst/>
          </a:prstGeom>
          <a:noFill/>
          <a:ln>
            <a:noFill/>
          </a:ln>
        </p:spPr>
      </p:pic>
      <p:pic>
        <p:nvPicPr>
          <p:cNvPr descr="anaphase_2" id="215" name="Shape 215"/>
          <p:cNvPicPr preferRelativeResize="0"/>
          <p:nvPr>
            <p:ph idx="2" type="body"/>
          </p:nvPr>
        </p:nvPicPr>
        <p:blipFill rotWithShape="1">
          <a:blip r:embed="rId4">
            <a:alphaModFix/>
          </a:blip>
          <a:srcRect b="0" l="0" r="0" t="0"/>
          <a:stretch/>
        </p:blipFill>
        <p:spPr>
          <a:xfrm>
            <a:off x="5208587" y="3938587"/>
            <a:ext cx="3402012" cy="25527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1"/>
                                        <p:tgtEl>
                                          <p:spTgt spid="2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xEl>
                                              <p:pRg end="0" st="0"/>
                                            </p:txEl>
                                          </p:spTgt>
                                        </p:tgtEl>
                                        <p:attrNameLst>
                                          <p:attrName>style.visibility</p:attrName>
                                        </p:attrNameLst>
                                      </p:cBhvr>
                                      <p:to>
                                        <p:strVal val="visible"/>
                                      </p:to>
                                    </p:set>
                                    <p:animEffect filter="fade" transition="in">
                                      <p:cBhvr>
                                        <p:cTn dur="1"/>
                                        <p:tgtEl>
                                          <p:spTgt spid="21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xEl>
                                              <p:pRg end="1" st="1"/>
                                            </p:txEl>
                                          </p:spTgt>
                                        </p:tgtEl>
                                        <p:attrNameLst>
                                          <p:attrName>style.visibility</p:attrName>
                                        </p:attrNameLst>
                                      </p:cBhvr>
                                      <p:to>
                                        <p:strVal val="visible"/>
                                      </p:to>
                                    </p:set>
                                    <p:animEffect filter="fade" transition="in">
                                      <p:cBhvr>
                                        <p:cTn dur="1"/>
                                        <p:tgtEl>
                                          <p:spTgt spid="21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xEl>
                                              <p:pRg end="2" st="2"/>
                                            </p:txEl>
                                          </p:spTgt>
                                        </p:tgtEl>
                                        <p:attrNameLst>
                                          <p:attrName>style.visibility</p:attrName>
                                        </p:attrNameLst>
                                      </p:cBhvr>
                                      <p:to>
                                        <p:strVal val="visible"/>
                                      </p:to>
                                    </p:set>
                                    <p:animEffect filter="fade" transition="in">
                                      <p:cBhvr>
                                        <p:cTn dur="1"/>
                                        <p:tgtEl>
                                          <p:spTgt spid="213">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Shape 2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Telophase</a:t>
            </a:r>
            <a:endParaRPr/>
          </a:p>
        </p:txBody>
      </p:sp>
      <p:sp>
        <p:nvSpPr>
          <p:cNvPr id="221" name="Shape 221"/>
          <p:cNvSpPr txBox="1"/>
          <p:nvPr>
            <p:ph idx="1" type="body"/>
          </p:nvPr>
        </p:nvSpPr>
        <p:spPr>
          <a:xfrm>
            <a:off x="457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In </a:t>
            </a:r>
            <a:r>
              <a:rPr b="0" i="0" lang="en-US" sz="2400" u="sng">
                <a:solidFill>
                  <a:schemeClr val="dk1"/>
                </a:solidFill>
                <a:latin typeface="Arial"/>
                <a:ea typeface="Arial"/>
                <a:cs typeface="Arial"/>
                <a:sym typeface="Arial"/>
              </a:rPr>
              <a:t>telophase</a:t>
            </a:r>
            <a:r>
              <a:rPr b="0" i="0" lang="en-US" sz="2400" u="none">
                <a:solidFill>
                  <a:schemeClr val="dk1"/>
                </a:solidFill>
                <a:latin typeface="Arial"/>
                <a:ea typeface="Arial"/>
                <a:cs typeface="Arial"/>
                <a:sym typeface="Arial"/>
              </a:rPr>
              <a:t> </a:t>
            </a:r>
            <a:r>
              <a:rPr b="0" i="0" lang="en-US" sz="2400" u="sng">
                <a:solidFill>
                  <a:schemeClr val="dk1"/>
                </a:solidFill>
                <a:latin typeface="Arial"/>
                <a:ea typeface="Arial"/>
                <a:cs typeface="Arial"/>
                <a:sym typeface="Arial"/>
              </a:rPr>
              <a:t>the cell begins to divide.</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The chromosomes are at the poles.</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The </a:t>
            </a:r>
            <a:r>
              <a:rPr b="0" i="0" lang="en-US" sz="2400" u="sng">
                <a:solidFill>
                  <a:schemeClr val="dk1"/>
                </a:solidFill>
                <a:latin typeface="Arial"/>
                <a:ea typeface="Arial"/>
                <a:cs typeface="Arial"/>
                <a:sym typeface="Arial"/>
              </a:rPr>
              <a:t>spindle fibers </a:t>
            </a:r>
            <a:r>
              <a:rPr b="0" i="0" lang="en-US" sz="2400" u="none">
                <a:solidFill>
                  <a:schemeClr val="dk1"/>
                </a:solidFill>
                <a:latin typeface="Arial"/>
                <a:ea typeface="Arial"/>
                <a:cs typeface="Arial"/>
                <a:sym typeface="Arial"/>
              </a:rPr>
              <a:t>disintegrates</a:t>
            </a:r>
            <a:r>
              <a:rPr lang="en-US"/>
              <a:t>,</a:t>
            </a:r>
            <a:r>
              <a:rPr b="0" i="0" lang="en-US" sz="2400" u="none">
                <a:solidFill>
                  <a:schemeClr val="dk1"/>
                </a:solidFill>
                <a:latin typeface="Arial"/>
                <a:ea typeface="Arial"/>
                <a:cs typeface="Arial"/>
                <a:sym typeface="Arial"/>
              </a:rPr>
              <a:t>The </a:t>
            </a:r>
            <a:r>
              <a:rPr b="0" i="0" lang="en-US" sz="2400" u="sng">
                <a:solidFill>
                  <a:schemeClr val="dk1"/>
                </a:solidFill>
                <a:latin typeface="Arial"/>
                <a:ea typeface="Arial"/>
                <a:cs typeface="Arial"/>
                <a:sym typeface="Arial"/>
              </a:rPr>
              <a:t>nuclear envelope and nucleolus re-forms </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The cytoplasm is divided into 2 separate cells, the process of </a:t>
            </a:r>
            <a:r>
              <a:rPr b="0" i="0" lang="en-US" sz="2400" u="sng">
                <a:solidFill>
                  <a:schemeClr val="dk1"/>
                </a:solidFill>
                <a:latin typeface="Arial"/>
                <a:ea typeface="Arial"/>
                <a:cs typeface="Arial"/>
                <a:sym typeface="Arial"/>
              </a:rPr>
              <a:t>cytokinesis</a:t>
            </a:r>
            <a:r>
              <a:rPr b="0" i="0" lang="en-US" sz="2400" u="none">
                <a:solidFill>
                  <a:schemeClr val="dk1"/>
                </a:solidFill>
                <a:latin typeface="Arial"/>
                <a:ea typeface="Arial"/>
                <a:cs typeface="Arial"/>
                <a:sym typeface="Arial"/>
              </a:rPr>
              <a:t>.</a:t>
            </a:r>
            <a:endParaRPr/>
          </a:p>
        </p:txBody>
      </p:sp>
      <p:pic>
        <p:nvPicPr>
          <p:cNvPr descr="telophase" id="222" name="Shape 222"/>
          <p:cNvPicPr preferRelativeResize="0"/>
          <p:nvPr>
            <p:ph idx="1" type="body"/>
          </p:nvPr>
        </p:nvPicPr>
        <p:blipFill rotWithShape="1">
          <a:blip r:embed="rId3">
            <a:alphaModFix/>
          </a:blip>
          <a:srcRect b="0" l="0" r="0" t="0"/>
          <a:stretch/>
        </p:blipFill>
        <p:spPr>
          <a:xfrm>
            <a:off x="6248400" y="762000"/>
            <a:ext cx="2552700" cy="3024187"/>
          </a:xfrm>
          <a:prstGeom prst="rect">
            <a:avLst/>
          </a:prstGeom>
          <a:noFill/>
          <a:ln>
            <a:noFill/>
          </a:ln>
        </p:spPr>
      </p:pic>
      <p:pic>
        <p:nvPicPr>
          <p:cNvPr descr="telophase_2" id="223" name="Shape 223"/>
          <p:cNvPicPr preferRelativeResize="0"/>
          <p:nvPr>
            <p:ph idx="2" type="body"/>
          </p:nvPr>
        </p:nvPicPr>
        <p:blipFill rotWithShape="1">
          <a:blip r:embed="rId4">
            <a:alphaModFix/>
          </a:blip>
          <a:srcRect b="0" l="0" r="0" t="0"/>
          <a:stretch/>
        </p:blipFill>
        <p:spPr>
          <a:xfrm>
            <a:off x="5751512" y="3938587"/>
            <a:ext cx="2443162" cy="2919412"/>
          </a:xfrm>
          <a:prstGeom prst="rect">
            <a:avLst/>
          </a:prstGeom>
          <a:noFill/>
          <a:ln>
            <a:noFill/>
          </a:ln>
        </p:spPr>
      </p:pic>
      <p:cxnSp>
        <p:nvCxnSpPr>
          <p:cNvPr id="224" name="Shape 224"/>
          <p:cNvCxnSpPr/>
          <p:nvPr/>
        </p:nvCxnSpPr>
        <p:spPr>
          <a:xfrm flipH="1" rot="10800000">
            <a:off x="4038600" y="1676400"/>
            <a:ext cx="3048000" cy="1143000"/>
          </a:xfrm>
          <a:prstGeom prst="straightConnector1">
            <a:avLst/>
          </a:prstGeom>
          <a:noFill/>
          <a:ln cap="flat" cmpd="sng" w="12700">
            <a:solidFill>
              <a:schemeClr val="dk1"/>
            </a:solidFill>
            <a:prstDash val="solid"/>
            <a:miter lim="8000"/>
            <a:headEnd len="med" w="med" type="none"/>
            <a:tailEnd len="lg" w="lg" type="stealth"/>
          </a:ln>
        </p:spPr>
      </p:cxnSp>
      <p:cxnSp>
        <p:nvCxnSpPr>
          <p:cNvPr id="225" name="Shape 225"/>
          <p:cNvCxnSpPr/>
          <p:nvPr/>
        </p:nvCxnSpPr>
        <p:spPr>
          <a:xfrm>
            <a:off x="4038600" y="2819400"/>
            <a:ext cx="3048000" cy="152400"/>
          </a:xfrm>
          <a:prstGeom prst="straightConnector1">
            <a:avLst/>
          </a:prstGeom>
          <a:noFill/>
          <a:ln cap="flat" cmpd="sng" w="12700">
            <a:solidFill>
              <a:schemeClr val="dk1"/>
            </a:solidFill>
            <a:prstDash val="solid"/>
            <a:miter lim="8000"/>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1"/>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1"/>
                                        <p:tgtEl>
                                          <p:spTgt spid="2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0" st="0"/>
                                            </p:txEl>
                                          </p:spTgt>
                                        </p:tgtEl>
                                        <p:attrNameLst>
                                          <p:attrName>style.visibility</p:attrName>
                                        </p:attrNameLst>
                                      </p:cBhvr>
                                      <p:to>
                                        <p:strVal val="visible"/>
                                      </p:to>
                                    </p:set>
                                    <p:animEffect filter="fade" transition="in">
                                      <p:cBhvr>
                                        <p:cTn dur="1"/>
                                        <p:tgtEl>
                                          <p:spTgt spid="2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1" st="1"/>
                                            </p:txEl>
                                          </p:spTgt>
                                        </p:tgtEl>
                                        <p:attrNameLst>
                                          <p:attrName>style.visibility</p:attrName>
                                        </p:attrNameLst>
                                      </p:cBhvr>
                                      <p:to>
                                        <p:strVal val="visible"/>
                                      </p:to>
                                    </p:set>
                                    <p:animEffect filter="fade" transition="in">
                                      <p:cBhvr>
                                        <p:cTn dur="1"/>
                                        <p:tgtEl>
                                          <p:spTgt spid="2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2" st="2"/>
                                            </p:txEl>
                                          </p:spTgt>
                                        </p:tgtEl>
                                        <p:attrNameLst>
                                          <p:attrName>style.visibility</p:attrName>
                                        </p:attrNameLst>
                                      </p:cBhvr>
                                      <p:to>
                                        <p:strVal val="visible"/>
                                      </p:to>
                                    </p:set>
                                    <p:animEffect filter="fade" transition="in">
                                      <p:cBhvr>
                                        <p:cTn dur="1"/>
                                        <p:tgtEl>
                                          <p:spTgt spid="2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3" st="3"/>
                                            </p:txEl>
                                          </p:spTgt>
                                        </p:tgtEl>
                                        <p:attrNameLst>
                                          <p:attrName>style.visibility</p:attrName>
                                        </p:attrNameLst>
                                      </p:cBhvr>
                                      <p:to>
                                        <p:strVal val="visible"/>
                                      </p:to>
                                    </p:set>
                                    <p:animEffect filter="fade" transition="in">
                                      <p:cBhvr>
                                        <p:cTn dur="1"/>
                                        <p:tgtEl>
                                          <p:spTgt spid="22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Cytokinesis</a:t>
            </a:r>
            <a:endParaRPr/>
          </a:p>
        </p:txBody>
      </p:sp>
      <p:sp>
        <p:nvSpPr>
          <p:cNvPr id="231" name="Shape 231"/>
          <p:cNvSpPr txBox="1"/>
          <p:nvPr>
            <p:ph idx="1" type="body"/>
          </p:nvPr>
        </p:nvSpPr>
        <p:spPr>
          <a:xfrm>
            <a:off x="457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The organelles (other than the chromosomes) get divided up into the 2 daughter cells passively: they go with whichever cell they find themselves in.</a:t>
            </a:r>
            <a:endParaRPr/>
          </a:p>
          <a:p>
            <a:pPr indent="-342900" lvl="0" marL="342900" marR="0" rtl="0" algn="l">
              <a:lnSpc>
                <a:spcPct val="8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In animal cells, a ring of actin fibers (microfilaments are composed of actin) forms around the cell equator and contacts, pinching the cell in half. </a:t>
            </a:r>
            <a:endParaRPr/>
          </a:p>
        </p:txBody>
      </p:sp>
      <p:pic>
        <p:nvPicPr>
          <p:cNvPr descr="cytokinesis_plant" id="232" name="Shape 232"/>
          <p:cNvPicPr preferRelativeResize="0"/>
          <p:nvPr>
            <p:ph idx="1" type="body"/>
          </p:nvPr>
        </p:nvPicPr>
        <p:blipFill rotWithShape="1">
          <a:blip r:embed="rId3">
            <a:alphaModFix/>
          </a:blip>
          <a:srcRect b="0" l="0" r="0" t="0"/>
          <a:stretch/>
        </p:blipFill>
        <p:spPr>
          <a:xfrm>
            <a:off x="5876925" y="1687512"/>
            <a:ext cx="1581150" cy="2009775"/>
          </a:xfrm>
          <a:prstGeom prst="rect">
            <a:avLst/>
          </a:prstGeom>
          <a:noFill/>
          <a:ln>
            <a:noFill/>
          </a:ln>
        </p:spPr>
      </p:pic>
      <p:pic>
        <p:nvPicPr>
          <p:cNvPr descr="cytokinesis_animal" id="233" name="Shape 233"/>
          <p:cNvPicPr preferRelativeResize="0"/>
          <p:nvPr>
            <p:ph idx="2" type="body"/>
          </p:nvPr>
        </p:nvPicPr>
        <p:blipFill rotWithShape="1">
          <a:blip r:embed="rId4">
            <a:alphaModFix/>
          </a:blip>
          <a:srcRect b="0" l="0" r="0" t="0"/>
          <a:stretch/>
        </p:blipFill>
        <p:spPr>
          <a:xfrm>
            <a:off x="5189537" y="3938587"/>
            <a:ext cx="2954337" cy="21875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1"/>
                                        <p:tgtEl>
                                          <p:spTgt spid="2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
                                        <p:tgtEl>
                                          <p:spTgt spid="2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xEl>
                                              <p:pRg end="0" st="0"/>
                                            </p:txEl>
                                          </p:spTgt>
                                        </p:tgtEl>
                                        <p:attrNameLst>
                                          <p:attrName>style.visibility</p:attrName>
                                        </p:attrNameLst>
                                      </p:cBhvr>
                                      <p:to>
                                        <p:strVal val="visible"/>
                                      </p:to>
                                    </p:set>
                                    <p:animEffect filter="fade" transition="in">
                                      <p:cBhvr>
                                        <p:cTn dur="1"/>
                                        <p:tgtEl>
                                          <p:spTgt spid="2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xEl>
                                              <p:pRg end="1" st="1"/>
                                            </p:txEl>
                                          </p:spTgt>
                                        </p:tgtEl>
                                        <p:attrNameLst>
                                          <p:attrName>style.visibility</p:attrName>
                                        </p:attrNameLst>
                                      </p:cBhvr>
                                      <p:to>
                                        <p:strVal val="visible"/>
                                      </p:to>
                                    </p:set>
                                    <p:animEffect filter="fade" transition="in">
                                      <p:cBhvr>
                                        <p:cTn dur="1"/>
                                        <p:tgtEl>
                                          <p:spTgt spid="23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609600" y="228600"/>
            <a:ext cx="7772400" cy="762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Summary of Mitosis</a:t>
            </a:r>
            <a:endParaRPr/>
          </a:p>
        </p:txBody>
      </p:sp>
      <p:sp>
        <p:nvSpPr>
          <p:cNvPr id="239" name="Shape 239"/>
          <p:cNvSpPr txBox="1"/>
          <p:nvPr>
            <p:ph idx="1" type="body"/>
          </p:nvPr>
        </p:nvSpPr>
        <p:spPr>
          <a:xfrm>
            <a:off x="228600" y="1143000"/>
            <a:ext cx="7010400" cy="5334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Prophase: </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Chromatin condenses into chromosomes</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Nuclear envelope and nucleolus disappears</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centrioles move to opposite sides of the cell</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Spindle fibers form and attaches to centromeres on the chromosomes</a:t>
            </a:r>
            <a:endParaRPr/>
          </a:p>
          <a:p>
            <a:pPr indent="-127000" lvl="2" marL="1143000" marR="0" rtl="0" algn="l">
              <a:lnSpc>
                <a:spcPct val="90000"/>
              </a:lnSpc>
              <a:spcBef>
                <a:spcPts val="320"/>
              </a:spcBef>
              <a:spcAft>
                <a:spcPts val="0"/>
              </a:spcAft>
              <a:buClr>
                <a:schemeClr val="dk1"/>
              </a:buClr>
              <a:buSzPts val="1600"/>
              <a:buFont typeface="Arial"/>
              <a:buNone/>
            </a:pPr>
            <a:r>
              <a:t/>
            </a:r>
            <a:endParaRPr b="0" i="0" sz="1600" u="none" cap="none" strike="noStrike">
              <a:solidFill>
                <a:schemeClr val="dk1"/>
              </a:solidFill>
              <a:latin typeface="Arial"/>
              <a:ea typeface="Arial"/>
              <a:cs typeface="Arial"/>
              <a:sym typeface="Arial"/>
            </a:endParaRPr>
          </a:p>
          <a:p>
            <a:pPr indent="-342900" lvl="0" marL="342900" marR="0" rtl="0" algn="l">
              <a:lnSpc>
                <a:spcPct val="9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Metaphase</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Chromosomes lined up on equator of cell</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centrioles at opposite ends of cell</a:t>
            </a:r>
            <a:endParaRPr/>
          </a:p>
          <a:p>
            <a:pPr indent="-342900" lvl="0" marL="342900" marR="0" rtl="0" algn="l">
              <a:lnSpc>
                <a:spcPct val="9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Anaphase</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Centromeres divide: each  chromosome becomes two chromatids</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Chromosomes pulled to opposite poles by the spindle fibers</a:t>
            </a:r>
            <a:endParaRPr/>
          </a:p>
          <a:p>
            <a:pPr indent="-342900" lvl="0" marL="342900" marR="0" rtl="0" algn="l">
              <a:lnSpc>
                <a:spcPct val="90000"/>
              </a:lnSpc>
              <a:spcBef>
                <a:spcPts val="400"/>
              </a:spcBef>
              <a:spcAft>
                <a:spcPts val="0"/>
              </a:spcAft>
              <a:buClr>
                <a:schemeClr val="dk1"/>
              </a:buClr>
              <a:buSzPts val="2000"/>
              <a:buFont typeface="Arial"/>
              <a:buChar char="•"/>
            </a:pPr>
            <a:r>
              <a:rPr b="0" i="0" lang="en-US" sz="2000" u="none">
                <a:solidFill>
                  <a:schemeClr val="dk1"/>
                </a:solidFill>
                <a:latin typeface="Arial"/>
                <a:ea typeface="Arial"/>
                <a:cs typeface="Arial"/>
                <a:sym typeface="Arial"/>
              </a:rPr>
              <a:t>Telophase</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Chromosomes de-condense</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Nuclear envelope and nucleolus reappears</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Spindle fibers disappear </a:t>
            </a:r>
            <a:endParaRPr/>
          </a:p>
          <a:p>
            <a:pPr indent="-228600" lvl="2" marL="1143000" marR="0" rtl="0" algn="l">
              <a:lnSpc>
                <a:spcPct val="90000"/>
              </a:lnSpc>
              <a:spcBef>
                <a:spcPts val="320"/>
              </a:spcBef>
              <a:spcAft>
                <a:spcPts val="0"/>
              </a:spcAft>
              <a:buClr>
                <a:schemeClr val="dk1"/>
              </a:buClr>
              <a:buSzPts val="1600"/>
              <a:buFont typeface="Arial"/>
              <a:buChar char="•"/>
            </a:pPr>
            <a:r>
              <a:rPr b="0" i="0" lang="en-US" sz="1600" u="none" cap="none" strike="noStrike">
                <a:solidFill>
                  <a:schemeClr val="dk1"/>
                </a:solidFill>
                <a:latin typeface="Arial"/>
                <a:ea typeface="Arial"/>
                <a:cs typeface="Arial"/>
                <a:sym typeface="Arial"/>
              </a:rPr>
              <a:t>Cytokinesis: the cytoplasm is divided into 2 cells</a:t>
            </a:r>
            <a:endParaRPr/>
          </a:p>
        </p:txBody>
      </p:sp>
      <p:pic>
        <p:nvPicPr>
          <p:cNvPr descr="prophase" id="240" name="Shape 240"/>
          <p:cNvPicPr preferRelativeResize="0"/>
          <p:nvPr>
            <p:ph idx="1" type="body"/>
          </p:nvPr>
        </p:nvPicPr>
        <p:blipFill rotWithShape="1">
          <a:blip r:embed="rId3">
            <a:alphaModFix/>
          </a:blip>
          <a:srcRect b="0" l="0" r="0" t="0"/>
          <a:stretch/>
        </p:blipFill>
        <p:spPr>
          <a:xfrm>
            <a:off x="5867400" y="974725"/>
            <a:ext cx="1295400" cy="1166812"/>
          </a:xfrm>
          <a:prstGeom prst="rect">
            <a:avLst/>
          </a:prstGeom>
          <a:noFill/>
          <a:ln>
            <a:noFill/>
          </a:ln>
        </p:spPr>
      </p:pic>
      <p:pic>
        <p:nvPicPr>
          <p:cNvPr descr="metaphase" id="241" name="Shape 241"/>
          <p:cNvPicPr preferRelativeResize="0"/>
          <p:nvPr>
            <p:ph idx="2" type="body"/>
          </p:nvPr>
        </p:nvPicPr>
        <p:blipFill rotWithShape="1">
          <a:blip r:embed="rId4">
            <a:alphaModFix/>
          </a:blip>
          <a:srcRect b="0" l="0" r="0" t="0"/>
          <a:stretch/>
        </p:blipFill>
        <p:spPr>
          <a:xfrm>
            <a:off x="5257800" y="2606675"/>
            <a:ext cx="1254125" cy="1174750"/>
          </a:xfrm>
          <a:prstGeom prst="rect">
            <a:avLst/>
          </a:prstGeom>
          <a:noFill/>
          <a:ln>
            <a:noFill/>
          </a:ln>
        </p:spPr>
      </p:pic>
      <p:pic>
        <p:nvPicPr>
          <p:cNvPr descr="anaphase" id="242" name="Shape 242"/>
          <p:cNvPicPr preferRelativeResize="0"/>
          <p:nvPr/>
        </p:nvPicPr>
        <p:blipFill rotWithShape="1">
          <a:blip r:embed="rId5">
            <a:alphaModFix/>
          </a:blip>
          <a:srcRect b="0" l="0" r="0" t="0"/>
          <a:stretch/>
        </p:blipFill>
        <p:spPr>
          <a:xfrm>
            <a:off x="7086600" y="3519487"/>
            <a:ext cx="1371600" cy="1273175"/>
          </a:xfrm>
          <a:prstGeom prst="rect">
            <a:avLst/>
          </a:prstGeom>
          <a:noFill/>
          <a:ln>
            <a:noFill/>
          </a:ln>
        </p:spPr>
      </p:pic>
      <p:pic>
        <p:nvPicPr>
          <p:cNvPr descr="telophase" id="243" name="Shape 243"/>
          <p:cNvPicPr preferRelativeResize="0"/>
          <p:nvPr/>
        </p:nvPicPr>
        <p:blipFill rotWithShape="1">
          <a:blip r:embed="rId6">
            <a:alphaModFix/>
          </a:blip>
          <a:srcRect b="0" l="0" r="0" t="0"/>
          <a:stretch/>
        </p:blipFill>
        <p:spPr>
          <a:xfrm>
            <a:off x="6172200" y="5105400"/>
            <a:ext cx="1287462" cy="1524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0" st="0"/>
                                            </p:txEl>
                                          </p:spTgt>
                                        </p:tgtEl>
                                        <p:attrNameLst>
                                          <p:attrName>style.visibility</p:attrName>
                                        </p:attrNameLst>
                                      </p:cBhvr>
                                      <p:to>
                                        <p:strVal val="visible"/>
                                      </p:to>
                                    </p:set>
                                    <p:animEffect filter="fade" transition="in">
                                      <p:cBhvr>
                                        <p:cTn dur="1"/>
                                        <p:tgtEl>
                                          <p:spTgt spid="2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 st="1"/>
                                            </p:txEl>
                                          </p:spTgt>
                                        </p:tgtEl>
                                        <p:attrNameLst>
                                          <p:attrName>style.visibility</p:attrName>
                                        </p:attrNameLst>
                                      </p:cBhvr>
                                      <p:to>
                                        <p:strVal val="visible"/>
                                      </p:to>
                                    </p:set>
                                    <p:animEffect filter="fade" transition="in">
                                      <p:cBhvr>
                                        <p:cTn dur="1"/>
                                        <p:tgtEl>
                                          <p:spTgt spid="2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2" st="2"/>
                                            </p:txEl>
                                          </p:spTgt>
                                        </p:tgtEl>
                                        <p:attrNameLst>
                                          <p:attrName>style.visibility</p:attrName>
                                        </p:attrNameLst>
                                      </p:cBhvr>
                                      <p:to>
                                        <p:strVal val="visible"/>
                                      </p:to>
                                    </p:set>
                                    <p:animEffect filter="fade" transition="in">
                                      <p:cBhvr>
                                        <p:cTn dur="1"/>
                                        <p:tgtEl>
                                          <p:spTgt spid="2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3" st="3"/>
                                            </p:txEl>
                                          </p:spTgt>
                                        </p:tgtEl>
                                        <p:attrNameLst>
                                          <p:attrName>style.visibility</p:attrName>
                                        </p:attrNameLst>
                                      </p:cBhvr>
                                      <p:to>
                                        <p:strVal val="visible"/>
                                      </p:to>
                                    </p:set>
                                    <p:animEffect filter="fade" transition="in">
                                      <p:cBhvr>
                                        <p:cTn dur="1"/>
                                        <p:tgtEl>
                                          <p:spTgt spid="2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4" st="4"/>
                                            </p:txEl>
                                          </p:spTgt>
                                        </p:tgtEl>
                                        <p:attrNameLst>
                                          <p:attrName>style.visibility</p:attrName>
                                        </p:attrNameLst>
                                      </p:cBhvr>
                                      <p:to>
                                        <p:strVal val="visible"/>
                                      </p:to>
                                    </p:set>
                                    <p:animEffect filter="fade" transition="in">
                                      <p:cBhvr>
                                        <p:cTn dur="1"/>
                                        <p:tgtEl>
                                          <p:spTgt spid="23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5" st="5"/>
                                            </p:txEl>
                                          </p:spTgt>
                                        </p:tgtEl>
                                        <p:attrNameLst>
                                          <p:attrName>style.visibility</p:attrName>
                                        </p:attrNameLst>
                                      </p:cBhvr>
                                      <p:to>
                                        <p:strVal val="visible"/>
                                      </p:to>
                                    </p:set>
                                    <p:animEffect filter="fade" transition="in">
                                      <p:cBhvr>
                                        <p:cTn dur="1"/>
                                        <p:tgtEl>
                                          <p:spTgt spid="23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6" st="6"/>
                                            </p:txEl>
                                          </p:spTgt>
                                        </p:tgtEl>
                                        <p:attrNameLst>
                                          <p:attrName>style.visibility</p:attrName>
                                        </p:attrNameLst>
                                      </p:cBhvr>
                                      <p:to>
                                        <p:strVal val="visible"/>
                                      </p:to>
                                    </p:set>
                                    <p:animEffect filter="fade" transition="in">
                                      <p:cBhvr>
                                        <p:cTn dur="1"/>
                                        <p:tgtEl>
                                          <p:spTgt spid="23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7" st="7"/>
                                            </p:txEl>
                                          </p:spTgt>
                                        </p:tgtEl>
                                        <p:attrNameLst>
                                          <p:attrName>style.visibility</p:attrName>
                                        </p:attrNameLst>
                                      </p:cBhvr>
                                      <p:to>
                                        <p:strVal val="visible"/>
                                      </p:to>
                                    </p:set>
                                    <p:animEffect filter="fade" transition="in">
                                      <p:cBhvr>
                                        <p:cTn dur="1"/>
                                        <p:tgtEl>
                                          <p:spTgt spid="23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8" st="8"/>
                                            </p:txEl>
                                          </p:spTgt>
                                        </p:tgtEl>
                                        <p:attrNameLst>
                                          <p:attrName>style.visibility</p:attrName>
                                        </p:attrNameLst>
                                      </p:cBhvr>
                                      <p:to>
                                        <p:strVal val="visible"/>
                                      </p:to>
                                    </p:set>
                                    <p:animEffect filter="fade" transition="in">
                                      <p:cBhvr>
                                        <p:cTn dur="1"/>
                                        <p:tgtEl>
                                          <p:spTgt spid="23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9" st="9"/>
                                            </p:txEl>
                                          </p:spTgt>
                                        </p:tgtEl>
                                        <p:attrNameLst>
                                          <p:attrName>style.visibility</p:attrName>
                                        </p:attrNameLst>
                                      </p:cBhvr>
                                      <p:to>
                                        <p:strVal val="visible"/>
                                      </p:to>
                                    </p:set>
                                    <p:animEffect filter="fade" transition="in">
                                      <p:cBhvr>
                                        <p:cTn dur="1"/>
                                        <p:tgtEl>
                                          <p:spTgt spid="239">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0" st="10"/>
                                            </p:txEl>
                                          </p:spTgt>
                                        </p:tgtEl>
                                        <p:attrNameLst>
                                          <p:attrName>style.visibility</p:attrName>
                                        </p:attrNameLst>
                                      </p:cBhvr>
                                      <p:to>
                                        <p:strVal val="visible"/>
                                      </p:to>
                                    </p:set>
                                    <p:animEffect filter="fade" transition="in">
                                      <p:cBhvr>
                                        <p:cTn dur="1"/>
                                        <p:tgtEl>
                                          <p:spTgt spid="239">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1" st="11"/>
                                            </p:txEl>
                                          </p:spTgt>
                                        </p:tgtEl>
                                        <p:attrNameLst>
                                          <p:attrName>style.visibility</p:attrName>
                                        </p:attrNameLst>
                                      </p:cBhvr>
                                      <p:to>
                                        <p:strVal val="visible"/>
                                      </p:to>
                                    </p:set>
                                    <p:animEffect filter="fade" transition="in">
                                      <p:cBhvr>
                                        <p:cTn dur="1"/>
                                        <p:tgtEl>
                                          <p:spTgt spid="239">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2" st="12"/>
                                            </p:txEl>
                                          </p:spTgt>
                                        </p:tgtEl>
                                        <p:attrNameLst>
                                          <p:attrName>style.visibility</p:attrName>
                                        </p:attrNameLst>
                                      </p:cBhvr>
                                      <p:to>
                                        <p:strVal val="visible"/>
                                      </p:to>
                                    </p:set>
                                    <p:animEffect filter="fade" transition="in">
                                      <p:cBhvr>
                                        <p:cTn dur="1"/>
                                        <p:tgtEl>
                                          <p:spTgt spid="239">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3" st="13"/>
                                            </p:txEl>
                                          </p:spTgt>
                                        </p:tgtEl>
                                        <p:attrNameLst>
                                          <p:attrName>style.visibility</p:attrName>
                                        </p:attrNameLst>
                                      </p:cBhvr>
                                      <p:to>
                                        <p:strVal val="visible"/>
                                      </p:to>
                                    </p:set>
                                    <p:animEffect filter="fade" transition="in">
                                      <p:cBhvr>
                                        <p:cTn dur="1"/>
                                        <p:tgtEl>
                                          <p:spTgt spid="239">
                                            <p:txEl>
                                              <p:pRg end="13" st="1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4" st="14"/>
                                            </p:txEl>
                                          </p:spTgt>
                                        </p:tgtEl>
                                        <p:attrNameLst>
                                          <p:attrName>style.visibility</p:attrName>
                                        </p:attrNameLst>
                                      </p:cBhvr>
                                      <p:to>
                                        <p:strVal val="visible"/>
                                      </p:to>
                                    </p:set>
                                    <p:animEffect filter="fade" transition="in">
                                      <p:cBhvr>
                                        <p:cTn dur="1"/>
                                        <p:tgtEl>
                                          <p:spTgt spid="239">
                                            <p:txEl>
                                              <p:pRg end="14" st="1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5" st="15"/>
                                            </p:txEl>
                                          </p:spTgt>
                                        </p:tgtEl>
                                        <p:attrNameLst>
                                          <p:attrName>style.visibility</p:attrName>
                                        </p:attrNameLst>
                                      </p:cBhvr>
                                      <p:to>
                                        <p:strVal val="visible"/>
                                      </p:to>
                                    </p:set>
                                    <p:animEffect filter="fade" transition="in">
                                      <p:cBhvr>
                                        <p:cTn dur="1"/>
                                        <p:tgtEl>
                                          <p:spTgt spid="239">
                                            <p:txEl>
                                              <p:pRg end="15" st="1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6" st="16"/>
                                            </p:txEl>
                                          </p:spTgt>
                                        </p:tgtEl>
                                        <p:attrNameLst>
                                          <p:attrName>style.visibility</p:attrName>
                                        </p:attrNameLst>
                                      </p:cBhvr>
                                      <p:to>
                                        <p:strVal val="visible"/>
                                      </p:to>
                                    </p:set>
                                    <p:animEffect filter="fade" transition="in">
                                      <p:cBhvr>
                                        <p:cTn dur="1"/>
                                        <p:tgtEl>
                                          <p:spTgt spid="239">
                                            <p:txEl>
                                              <p:pRg end="16" st="1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Shape 24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Late Interphase</a:t>
            </a:r>
            <a:endParaRPr/>
          </a:p>
        </p:txBody>
      </p:sp>
      <p:pic>
        <p:nvPicPr>
          <p:cNvPr id="249" name="Shape 249"/>
          <p:cNvPicPr preferRelativeResize="0"/>
          <p:nvPr/>
        </p:nvPicPr>
        <p:blipFill rotWithShape="1">
          <a:blip r:embed="rId3">
            <a:alphaModFix/>
          </a:blip>
          <a:srcRect b="0" l="0" r="0" t="0"/>
          <a:stretch/>
        </p:blipFill>
        <p:spPr>
          <a:xfrm>
            <a:off x="0" y="0"/>
            <a:ext cx="9144000" cy="6856412"/>
          </a:xfrm>
          <a:prstGeom prst="rect">
            <a:avLst/>
          </a:prstGeom>
          <a:noFill/>
          <a:ln>
            <a:noFill/>
          </a:ln>
        </p:spPr>
      </p:pic>
      <p:sp>
        <p:nvSpPr>
          <p:cNvPr id="250" name="Shape 250"/>
          <p:cNvSpPr/>
          <p:nvPr/>
        </p:nvSpPr>
        <p:spPr>
          <a:xfrm>
            <a:off x="6248400" y="6400800"/>
            <a:ext cx="457200" cy="457200"/>
          </a:xfrm>
          <a:custGeom>
            <a:pathLst>
              <a:path extrusionOk="0" h="120000" w="120000">
                <a:moveTo>
                  <a:pt x="0" y="45835"/>
                </a:moveTo>
                <a:lnTo>
                  <a:pt x="45836" y="45836"/>
                </a:lnTo>
                <a:lnTo>
                  <a:pt x="60000" y="0"/>
                </a:lnTo>
                <a:lnTo>
                  <a:pt x="74163" y="45836"/>
                </a:lnTo>
                <a:lnTo>
                  <a:pt x="120000" y="45835"/>
                </a:lnTo>
                <a:lnTo>
                  <a:pt x="82917" y="74163"/>
                </a:lnTo>
                <a:lnTo>
                  <a:pt x="97081" y="119999"/>
                </a:lnTo>
                <a:lnTo>
                  <a:pt x="60000" y="91671"/>
                </a:lnTo>
                <a:lnTo>
                  <a:pt x="22918" y="119999"/>
                </a:lnTo>
                <a:lnTo>
                  <a:pt x="37082" y="74163"/>
                </a:lnTo>
                <a:lnTo>
                  <a:pt x="0" y="45835"/>
                </a:lnTo>
                <a:close/>
              </a:path>
            </a:pathLst>
          </a:custGeom>
          <a:solidFill>
            <a:srgbClr val="E9E421"/>
          </a:solidFill>
          <a:ln cap="flat" cmpd="sng" w="9525">
            <a:solidFill>
              <a:schemeClr val="dk1"/>
            </a:solidFill>
            <a:prstDash val="solid"/>
            <a:miter lim="8000"/>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1"/>
                                        <p:tgtEl>
                                          <p:spTgt spid="2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sng" cap="none" strike="noStrike">
                <a:solidFill>
                  <a:schemeClr val="hlink"/>
                </a:solidFill>
                <a:latin typeface="Arial"/>
                <a:ea typeface="Arial"/>
                <a:cs typeface="Arial"/>
                <a:sym typeface="Arial"/>
                <a:hlinkClick r:id="rId3"/>
              </a:rPr>
              <a:t>The Cell Cycle and Mitosis</a:t>
            </a:r>
            <a:endParaRPr/>
          </a:p>
        </p:txBody>
      </p:sp>
      <p:sp>
        <p:nvSpPr>
          <p:cNvPr id="117" name="Shape 11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cap="none" strike="noStrike">
                <a:solidFill>
                  <a:schemeClr val="dk1"/>
                </a:solidFill>
                <a:latin typeface="Arial"/>
                <a:ea typeface="Arial"/>
                <a:cs typeface="Arial"/>
                <a:sym typeface="Arial"/>
              </a:rPr>
              <a:t>The cell cycle is a sequence of </a:t>
            </a:r>
            <a:r>
              <a:rPr b="0" i="0" lang="en-US" sz="3200" u="sng" cap="none" strike="noStrike">
                <a:solidFill>
                  <a:schemeClr val="dk1"/>
                </a:solidFill>
                <a:latin typeface="Arial"/>
                <a:ea typeface="Arial"/>
                <a:cs typeface="Arial"/>
                <a:sym typeface="Arial"/>
              </a:rPr>
              <a:t>growth</a:t>
            </a:r>
            <a:r>
              <a:rPr b="0" i="0" lang="en-US" sz="3200" u="none" cap="none" strike="noStrike">
                <a:solidFill>
                  <a:schemeClr val="dk1"/>
                </a:solidFill>
                <a:latin typeface="Arial"/>
                <a:ea typeface="Arial"/>
                <a:cs typeface="Arial"/>
                <a:sym typeface="Arial"/>
              </a:rPr>
              <a:t> and </a:t>
            </a:r>
            <a:r>
              <a:rPr b="0" i="0" lang="en-US" sz="3200" u="sng" cap="none" strike="noStrike">
                <a:solidFill>
                  <a:schemeClr val="dk1"/>
                </a:solidFill>
                <a:latin typeface="Arial"/>
                <a:ea typeface="Arial"/>
                <a:cs typeface="Arial"/>
                <a:sym typeface="Arial"/>
              </a:rPr>
              <a:t>division </a:t>
            </a:r>
            <a:r>
              <a:rPr b="0" i="0" lang="en-US" sz="3200" u="none" cap="none" strike="noStrike">
                <a:solidFill>
                  <a:schemeClr val="dk1"/>
                </a:solidFill>
                <a:latin typeface="Arial"/>
                <a:ea typeface="Arial"/>
                <a:cs typeface="Arial"/>
                <a:sym typeface="Arial"/>
              </a:rPr>
              <a:t>in a cell.</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cap="none" strike="noStrike">
                <a:solidFill>
                  <a:schemeClr val="dk1"/>
                </a:solidFill>
                <a:latin typeface="Arial"/>
                <a:ea typeface="Arial"/>
                <a:cs typeface="Arial"/>
                <a:sym typeface="Arial"/>
              </a:rPr>
              <a:t>It has 2 distinct periods:  </a:t>
            </a:r>
            <a:r>
              <a:rPr b="0" i="0" lang="en-US" sz="3200" u="sng" cap="none" strike="noStrike">
                <a:solidFill>
                  <a:schemeClr val="dk1"/>
                </a:solidFill>
                <a:latin typeface="Arial"/>
                <a:ea typeface="Arial"/>
                <a:cs typeface="Arial"/>
                <a:sym typeface="Arial"/>
              </a:rPr>
              <a:t>Interphase</a:t>
            </a:r>
            <a:r>
              <a:rPr b="0" i="0" lang="en-US" sz="3200" u="none" cap="none" strike="noStrike">
                <a:solidFill>
                  <a:schemeClr val="dk1"/>
                </a:solidFill>
                <a:latin typeface="Arial"/>
                <a:ea typeface="Arial"/>
                <a:cs typeface="Arial"/>
                <a:sym typeface="Arial"/>
              </a:rPr>
              <a:t> and </a:t>
            </a:r>
            <a:r>
              <a:rPr b="0" i="0" lang="en-US" sz="3200" u="sng" cap="none" strike="noStrike">
                <a:solidFill>
                  <a:schemeClr val="dk1"/>
                </a:solidFill>
                <a:latin typeface="Arial"/>
                <a:ea typeface="Arial"/>
                <a:cs typeface="Arial"/>
                <a:sym typeface="Arial"/>
              </a:rPr>
              <a:t>Mitosis.</a:t>
            </a:r>
            <a:endParaRPr/>
          </a:p>
          <a:p>
            <a:pPr indent="-514350" lvl="1" marL="971550" marR="0" rtl="0" algn="l">
              <a:lnSpc>
                <a:spcPct val="100000"/>
              </a:lnSpc>
              <a:spcBef>
                <a:spcPts val="560"/>
              </a:spcBef>
              <a:spcAft>
                <a:spcPts val="0"/>
              </a:spcAft>
              <a:buClr>
                <a:schemeClr val="dk1"/>
              </a:buClr>
              <a:buSzPts val="2800"/>
              <a:buFont typeface="Arial"/>
              <a:buAutoNum type="arabicPeriod"/>
            </a:pPr>
            <a:r>
              <a:rPr b="0" i="0" lang="en-US" sz="2800" u="none" cap="none" strike="noStrike">
                <a:solidFill>
                  <a:schemeClr val="dk1"/>
                </a:solidFill>
                <a:latin typeface="Arial"/>
                <a:ea typeface="Arial"/>
                <a:cs typeface="Arial"/>
                <a:sym typeface="Arial"/>
              </a:rPr>
              <a:t>Period of growth is called </a:t>
            </a:r>
            <a:r>
              <a:rPr b="0" i="0" lang="en-US" sz="2800" u="sng" cap="none" strike="noStrike">
                <a:solidFill>
                  <a:schemeClr val="dk1"/>
                </a:solidFill>
                <a:latin typeface="Arial"/>
                <a:ea typeface="Arial"/>
                <a:cs typeface="Arial"/>
                <a:sym typeface="Arial"/>
              </a:rPr>
              <a:t>Interphase.</a:t>
            </a:r>
            <a:endParaRPr/>
          </a:p>
          <a:p>
            <a:pPr indent="-520700" lvl="2" marL="13716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A cell </a:t>
            </a:r>
            <a:r>
              <a:rPr b="0" i="0" lang="en-US" sz="2400" u="sng" cap="none" strike="noStrike">
                <a:solidFill>
                  <a:schemeClr val="dk1"/>
                </a:solidFill>
                <a:latin typeface="Arial"/>
                <a:ea typeface="Arial"/>
                <a:cs typeface="Arial"/>
                <a:sym typeface="Arial"/>
              </a:rPr>
              <a:t>increases</a:t>
            </a:r>
            <a:r>
              <a:rPr b="0" i="0" lang="en-US" sz="2400" u="none" cap="none" strike="noStrike">
                <a:solidFill>
                  <a:schemeClr val="dk1"/>
                </a:solidFill>
                <a:latin typeface="Arial"/>
                <a:ea typeface="Arial"/>
                <a:cs typeface="Arial"/>
                <a:sym typeface="Arial"/>
              </a:rPr>
              <a:t> in size.</a:t>
            </a:r>
            <a:endParaRPr/>
          </a:p>
          <a:p>
            <a:pPr indent="-520700" lvl="2" marL="1371600" marR="0" rtl="0" algn="l">
              <a:lnSpc>
                <a:spcPct val="100000"/>
              </a:lnSpc>
              <a:spcBef>
                <a:spcPts val="480"/>
              </a:spcBef>
              <a:spcAft>
                <a:spcPts val="0"/>
              </a:spcAft>
              <a:buClr>
                <a:schemeClr val="dk1"/>
              </a:buClr>
              <a:buSzPts val="2400"/>
              <a:buFont typeface="Noto Sans Symbols"/>
              <a:buChar char="➢"/>
            </a:pPr>
            <a:r>
              <a:rPr b="0" i="0" lang="en-US" sz="2400" u="sng" cap="none" strike="noStrike">
                <a:solidFill>
                  <a:schemeClr val="dk1"/>
                </a:solidFill>
                <a:latin typeface="Arial"/>
                <a:ea typeface="Arial"/>
                <a:cs typeface="Arial"/>
                <a:sym typeface="Arial"/>
              </a:rPr>
              <a:t>Chromosomes</a:t>
            </a:r>
            <a:r>
              <a:rPr b="0" i="0" lang="en-US" sz="2400" u="none" cap="none" strike="noStrike">
                <a:solidFill>
                  <a:schemeClr val="dk1"/>
                </a:solidFill>
                <a:latin typeface="Arial"/>
                <a:ea typeface="Arial"/>
                <a:cs typeface="Arial"/>
                <a:sym typeface="Arial"/>
              </a:rPr>
              <a:t> are copied to get ready for division.</a:t>
            </a:r>
            <a:endParaRPr/>
          </a:p>
          <a:p>
            <a:pPr indent="-520700" lvl="2" marL="1371600" marR="0" rtl="0" algn="l">
              <a:lnSpc>
                <a:spcPct val="100000"/>
              </a:lnSpc>
              <a:spcBef>
                <a:spcPts val="480"/>
              </a:spcBef>
              <a:spcAft>
                <a:spcPts val="0"/>
              </a:spcAft>
              <a:buClr>
                <a:schemeClr val="dk1"/>
              </a:buClr>
              <a:buSzPts val="2400"/>
              <a:buFont typeface="Noto Sans Symbols"/>
              <a:buChar char="➢"/>
            </a:pPr>
            <a:r>
              <a:rPr b="0" i="0" lang="en-US" sz="2400" u="none" cap="none" strike="noStrike">
                <a:solidFill>
                  <a:schemeClr val="dk1"/>
                </a:solidFill>
                <a:latin typeface="Arial"/>
                <a:ea typeface="Arial"/>
                <a:cs typeface="Arial"/>
                <a:sym typeface="Arial"/>
              </a:rPr>
              <a:t>New </a:t>
            </a:r>
            <a:r>
              <a:rPr b="0" i="0" lang="en-US" sz="2400" u="sng" cap="none" strike="noStrike">
                <a:solidFill>
                  <a:schemeClr val="dk1"/>
                </a:solidFill>
                <a:latin typeface="Arial"/>
                <a:ea typeface="Arial"/>
                <a:cs typeface="Arial"/>
                <a:sym typeface="Arial"/>
              </a:rPr>
              <a:t>organelles</a:t>
            </a:r>
            <a:r>
              <a:rPr b="0" i="0" lang="en-US" sz="2400" u="none" cap="none" strike="noStrike">
                <a:solidFill>
                  <a:schemeClr val="dk1"/>
                </a:solidFill>
                <a:latin typeface="Arial"/>
                <a:ea typeface="Arial"/>
                <a:cs typeface="Arial"/>
                <a:sym typeface="Arial"/>
              </a:rPr>
              <a:t> are synthesized for the new cell.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0" st="0"/>
                                            </p:txEl>
                                          </p:spTgt>
                                        </p:tgtEl>
                                        <p:attrNameLst>
                                          <p:attrName>style.visibility</p:attrName>
                                        </p:attrNameLst>
                                      </p:cBhvr>
                                      <p:to>
                                        <p:strVal val="visible"/>
                                      </p:to>
                                    </p:set>
                                    <p:animEffect filter="fade" transition="in">
                                      <p:cBhvr>
                                        <p:cTn dur="1822"/>
                                        <p:tgtEl>
                                          <p:spTgt spid="1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1" st="1"/>
                                            </p:txEl>
                                          </p:spTgt>
                                        </p:tgtEl>
                                        <p:attrNameLst>
                                          <p:attrName>style.visibility</p:attrName>
                                        </p:attrNameLst>
                                      </p:cBhvr>
                                      <p:to>
                                        <p:strVal val="visible"/>
                                      </p:to>
                                    </p:set>
                                    <p:animEffect filter="fade" transition="in">
                                      <p:cBhvr>
                                        <p:cTn dur="1822"/>
                                        <p:tgtEl>
                                          <p:spTgt spid="1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2" st="2"/>
                                            </p:txEl>
                                          </p:spTgt>
                                        </p:tgtEl>
                                        <p:attrNameLst>
                                          <p:attrName>style.visibility</p:attrName>
                                        </p:attrNameLst>
                                      </p:cBhvr>
                                      <p:to>
                                        <p:strVal val="visible"/>
                                      </p:to>
                                    </p:set>
                                    <p:animEffect filter="fade" transition="in">
                                      <p:cBhvr>
                                        <p:cTn dur="1822"/>
                                        <p:tgtEl>
                                          <p:spTgt spid="11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3" st="3"/>
                                            </p:txEl>
                                          </p:spTgt>
                                        </p:tgtEl>
                                        <p:attrNameLst>
                                          <p:attrName>style.visibility</p:attrName>
                                        </p:attrNameLst>
                                      </p:cBhvr>
                                      <p:to>
                                        <p:strVal val="visible"/>
                                      </p:to>
                                    </p:set>
                                    <p:animEffect filter="fade" transition="in">
                                      <p:cBhvr>
                                        <p:cTn dur="1822"/>
                                        <p:tgtEl>
                                          <p:spTgt spid="11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4" st="4"/>
                                            </p:txEl>
                                          </p:spTgt>
                                        </p:tgtEl>
                                        <p:attrNameLst>
                                          <p:attrName>style.visibility</p:attrName>
                                        </p:attrNameLst>
                                      </p:cBhvr>
                                      <p:to>
                                        <p:strVal val="visible"/>
                                      </p:to>
                                    </p:set>
                                    <p:animEffect filter="fade" transition="in">
                                      <p:cBhvr>
                                        <p:cTn dur="1822"/>
                                        <p:tgtEl>
                                          <p:spTgt spid="11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5" st="5"/>
                                            </p:txEl>
                                          </p:spTgt>
                                        </p:tgtEl>
                                        <p:attrNameLst>
                                          <p:attrName>style.visibility</p:attrName>
                                        </p:attrNameLst>
                                      </p:cBhvr>
                                      <p:to>
                                        <p:strVal val="visible"/>
                                      </p:to>
                                    </p:set>
                                    <p:animEffect filter="fade" transition="in">
                                      <p:cBhvr>
                                        <p:cTn dur="1822"/>
                                        <p:tgtEl>
                                          <p:spTgt spid="11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Shape 25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Prophase</a:t>
            </a:r>
            <a:endParaRPr/>
          </a:p>
        </p:txBody>
      </p:sp>
      <p:pic>
        <p:nvPicPr>
          <p:cNvPr id="256" name="Shape 256"/>
          <p:cNvPicPr preferRelativeResize="0"/>
          <p:nvPr/>
        </p:nvPicPr>
        <p:blipFill rotWithShape="1">
          <a:blip r:embed="rId3">
            <a:alphaModFix/>
          </a:blip>
          <a:srcRect b="0" l="0" r="0" t="0"/>
          <a:stretch/>
        </p:blipFill>
        <p:spPr>
          <a:xfrm>
            <a:off x="914400" y="0"/>
            <a:ext cx="8229600" cy="6856412"/>
          </a:xfrm>
          <a:prstGeom prst="rect">
            <a:avLst/>
          </a:prstGeom>
          <a:noFill/>
          <a:ln>
            <a:noFill/>
          </a:ln>
        </p:spPr>
      </p:pic>
      <p:sp>
        <p:nvSpPr>
          <p:cNvPr id="257" name="Shape 257"/>
          <p:cNvSpPr/>
          <p:nvPr/>
        </p:nvSpPr>
        <p:spPr>
          <a:xfrm>
            <a:off x="7162800" y="6248400"/>
            <a:ext cx="457200" cy="457200"/>
          </a:xfrm>
          <a:custGeom>
            <a:pathLst>
              <a:path extrusionOk="0" h="120000" w="120000">
                <a:moveTo>
                  <a:pt x="0" y="45835"/>
                </a:moveTo>
                <a:lnTo>
                  <a:pt x="45836" y="45836"/>
                </a:lnTo>
                <a:lnTo>
                  <a:pt x="60000" y="0"/>
                </a:lnTo>
                <a:lnTo>
                  <a:pt x="74163" y="45836"/>
                </a:lnTo>
                <a:lnTo>
                  <a:pt x="120000" y="45835"/>
                </a:lnTo>
                <a:lnTo>
                  <a:pt x="82917" y="74163"/>
                </a:lnTo>
                <a:lnTo>
                  <a:pt x="97081" y="119999"/>
                </a:lnTo>
                <a:lnTo>
                  <a:pt x="60000" y="91671"/>
                </a:lnTo>
                <a:lnTo>
                  <a:pt x="22918" y="119999"/>
                </a:lnTo>
                <a:lnTo>
                  <a:pt x="37082" y="74163"/>
                </a:lnTo>
                <a:lnTo>
                  <a:pt x="0" y="45835"/>
                </a:lnTo>
                <a:close/>
              </a:path>
            </a:pathLst>
          </a:custGeom>
          <a:solidFill>
            <a:srgbClr val="E9E421"/>
          </a:solidFill>
          <a:ln cap="flat" cmpd="sng" w="9525">
            <a:solidFill>
              <a:schemeClr val="dk1"/>
            </a:solidFill>
            <a:prstDash val="solid"/>
            <a:miter lim="8000"/>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1"/>
                                        <p:tgtEl>
                                          <p:spTgt spid="2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sp>
        <p:nvSpPr>
          <p:cNvPr id="262" name="Shape 26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Meta- Ana- and Telo-phase</a:t>
            </a:r>
            <a:endParaRPr/>
          </a:p>
        </p:txBody>
      </p:sp>
      <p:pic>
        <p:nvPicPr>
          <p:cNvPr id="263" name="Shape 263"/>
          <p:cNvPicPr preferRelativeResize="0"/>
          <p:nvPr/>
        </p:nvPicPr>
        <p:blipFill rotWithShape="1">
          <a:blip r:embed="rId3">
            <a:alphaModFix/>
          </a:blip>
          <a:srcRect b="0" l="0" r="0" t="0"/>
          <a:stretch/>
        </p:blipFill>
        <p:spPr>
          <a:xfrm>
            <a:off x="685800" y="0"/>
            <a:ext cx="8458200" cy="6856412"/>
          </a:xfrm>
          <a:prstGeom prst="rect">
            <a:avLst/>
          </a:prstGeom>
          <a:noFill/>
          <a:ln>
            <a:noFill/>
          </a:ln>
        </p:spPr>
      </p:pic>
      <p:sp>
        <p:nvSpPr>
          <p:cNvPr id="264" name="Shape 264"/>
          <p:cNvSpPr/>
          <p:nvPr/>
        </p:nvSpPr>
        <p:spPr>
          <a:xfrm>
            <a:off x="8534400" y="6096000"/>
            <a:ext cx="457200" cy="457200"/>
          </a:xfrm>
          <a:custGeom>
            <a:pathLst>
              <a:path extrusionOk="0" h="120000" w="120000">
                <a:moveTo>
                  <a:pt x="0" y="45835"/>
                </a:moveTo>
                <a:lnTo>
                  <a:pt x="45836" y="45836"/>
                </a:lnTo>
                <a:lnTo>
                  <a:pt x="60000" y="0"/>
                </a:lnTo>
                <a:lnTo>
                  <a:pt x="74163" y="45836"/>
                </a:lnTo>
                <a:lnTo>
                  <a:pt x="120000" y="45835"/>
                </a:lnTo>
                <a:lnTo>
                  <a:pt x="82917" y="74163"/>
                </a:lnTo>
                <a:lnTo>
                  <a:pt x="97081" y="119999"/>
                </a:lnTo>
                <a:lnTo>
                  <a:pt x="60000" y="91671"/>
                </a:lnTo>
                <a:lnTo>
                  <a:pt x="22918" y="119999"/>
                </a:lnTo>
                <a:lnTo>
                  <a:pt x="37082" y="74163"/>
                </a:lnTo>
                <a:lnTo>
                  <a:pt x="0" y="45835"/>
                </a:lnTo>
                <a:close/>
              </a:path>
            </a:pathLst>
          </a:custGeom>
          <a:solidFill>
            <a:srgbClr val="E9E421"/>
          </a:solidFill>
          <a:ln cap="flat" cmpd="sng" w="9525">
            <a:solidFill>
              <a:schemeClr val="dk1"/>
            </a:solidFill>
            <a:prstDash val="solid"/>
            <a:miter lim="8000"/>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5" name="Shape 265"/>
          <p:cNvSpPr/>
          <p:nvPr/>
        </p:nvSpPr>
        <p:spPr>
          <a:xfrm>
            <a:off x="5867400" y="6172200"/>
            <a:ext cx="457200" cy="457200"/>
          </a:xfrm>
          <a:custGeom>
            <a:pathLst>
              <a:path extrusionOk="0" h="120000" w="120000">
                <a:moveTo>
                  <a:pt x="0" y="45835"/>
                </a:moveTo>
                <a:lnTo>
                  <a:pt x="45836" y="45836"/>
                </a:lnTo>
                <a:lnTo>
                  <a:pt x="60000" y="0"/>
                </a:lnTo>
                <a:lnTo>
                  <a:pt x="74163" y="45836"/>
                </a:lnTo>
                <a:lnTo>
                  <a:pt x="120000" y="45835"/>
                </a:lnTo>
                <a:lnTo>
                  <a:pt x="82917" y="74163"/>
                </a:lnTo>
                <a:lnTo>
                  <a:pt x="97081" y="119999"/>
                </a:lnTo>
                <a:lnTo>
                  <a:pt x="60000" y="91671"/>
                </a:lnTo>
                <a:lnTo>
                  <a:pt x="22918" y="119999"/>
                </a:lnTo>
                <a:lnTo>
                  <a:pt x="37082" y="74163"/>
                </a:lnTo>
                <a:lnTo>
                  <a:pt x="0" y="45835"/>
                </a:lnTo>
                <a:close/>
              </a:path>
            </a:pathLst>
          </a:custGeom>
          <a:solidFill>
            <a:srgbClr val="E9E421"/>
          </a:solidFill>
          <a:ln cap="flat" cmpd="sng" w="9525">
            <a:solidFill>
              <a:schemeClr val="dk1"/>
            </a:solidFill>
            <a:prstDash val="solid"/>
            <a:miter lim="8000"/>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6" name="Shape 266"/>
          <p:cNvSpPr/>
          <p:nvPr/>
        </p:nvSpPr>
        <p:spPr>
          <a:xfrm>
            <a:off x="3124200" y="6248400"/>
            <a:ext cx="457200" cy="457200"/>
          </a:xfrm>
          <a:custGeom>
            <a:pathLst>
              <a:path extrusionOk="0" h="120000" w="120000">
                <a:moveTo>
                  <a:pt x="0" y="45835"/>
                </a:moveTo>
                <a:lnTo>
                  <a:pt x="45836" y="45836"/>
                </a:lnTo>
                <a:lnTo>
                  <a:pt x="60000" y="0"/>
                </a:lnTo>
                <a:lnTo>
                  <a:pt x="74163" y="45836"/>
                </a:lnTo>
                <a:lnTo>
                  <a:pt x="120000" y="45835"/>
                </a:lnTo>
                <a:lnTo>
                  <a:pt x="82917" y="74163"/>
                </a:lnTo>
                <a:lnTo>
                  <a:pt x="97081" y="119999"/>
                </a:lnTo>
                <a:lnTo>
                  <a:pt x="60000" y="91671"/>
                </a:lnTo>
                <a:lnTo>
                  <a:pt x="22918" y="119999"/>
                </a:lnTo>
                <a:lnTo>
                  <a:pt x="37082" y="74163"/>
                </a:lnTo>
                <a:lnTo>
                  <a:pt x="0" y="45835"/>
                </a:lnTo>
                <a:close/>
              </a:path>
            </a:pathLst>
          </a:custGeom>
          <a:solidFill>
            <a:srgbClr val="E9E421"/>
          </a:solidFill>
          <a:ln cap="flat" cmpd="sng" w="9525">
            <a:solidFill>
              <a:schemeClr val="dk1"/>
            </a:solidFill>
            <a:prstDash val="solid"/>
            <a:miter lim="8000"/>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1"/>
                                        <p:tgtEl>
                                          <p:spTgt spid="2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0" name="Shape 270"/>
        <p:cNvGrpSpPr/>
        <p:nvPr/>
      </p:nvGrpSpPr>
      <p:grpSpPr>
        <a:xfrm>
          <a:off x="0" y="0"/>
          <a:ext cx="0" cy="0"/>
          <a:chOff x="0" y="0"/>
          <a:chExt cx="0" cy="0"/>
        </a:xfrm>
      </p:grpSpPr>
      <p:pic>
        <p:nvPicPr>
          <p:cNvPr id="271" name="Shape 271"/>
          <p:cNvPicPr preferRelativeResize="0"/>
          <p:nvPr/>
        </p:nvPicPr>
        <p:blipFill rotWithShape="1">
          <a:blip r:embed="rId3">
            <a:alphaModFix/>
          </a:blip>
          <a:srcRect b="0" l="0" r="0" t="0"/>
          <a:stretch/>
        </p:blipFill>
        <p:spPr>
          <a:xfrm>
            <a:off x="3175" y="-1587"/>
            <a:ext cx="9136062" cy="6861175"/>
          </a:xfrm>
          <a:prstGeom prst="rect">
            <a:avLst/>
          </a:prstGeom>
          <a:noFill/>
          <a:ln>
            <a:noFill/>
          </a:ln>
        </p:spPr>
      </p:pic>
      <p:sp>
        <p:nvSpPr>
          <p:cNvPr id="272" name="Shape 272"/>
          <p:cNvSpPr txBox="1"/>
          <p:nvPr/>
        </p:nvSpPr>
        <p:spPr>
          <a:xfrm>
            <a:off x="274637" y="5461000"/>
            <a:ext cx="2832100" cy="446087"/>
          </a:xfrm>
          <a:prstGeom prst="rect">
            <a:avLst/>
          </a:prstGeom>
          <a:noFill/>
          <a:ln>
            <a:noFill/>
          </a:ln>
        </p:spPr>
        <p:txBody>
          <a:bodyPr anchorCtr="0" anchor="t" bIns="41125" lIns="82250" spcFirstLastPara="1" rIns="82250" wrap="square" tIns="41125">
            <a:noAutofit/>
          </a:bodyPr>
          <a:lstStyle/>
          <a:p>
            <a:pPr indent="0" lvl="0" marL="0" marR="0" rtl="0" algn="l">
              <a:lnSpc>
                <a:spcPct val="85000"/>
              </a:lnSpc>
              <a:spcBef>
                <a:spcPts val="0"/>
              </a:spcBef>
              <a:spcAft>
                <a:spcPts val="0"/>
              </a:spcAft>
              <a:buClr>
                <a:schemeClr val="dk1"/>
              </a:buClr>
              <a:buFont typeface="Arial"/>
              <a:buNone/>
            </a:pPr>
            <a:r>
              <a:rPr b="1" i="0" lang="en-US" sz="2800" u="none">
                <a:solidFill>
                  <a:schemeClr val="dk1"/>
                </a:solidFill>
                <a:latin typeface="Arial"/>
                <a:ea typeface="Arial"/>
                <a:cs typeface="Arial"/>
                <a:sym typeface="Arial"/>
              </a:rPr>
              <a:t>(d) Anaphase</a:t>
            </a:r>
            <a:endParaRPr/>
          </a:p>
        </p:txBody>
      </p:sp>
      <p:sp>
        <p:nvSpPr>
          <p:cNvPr id="273" name="Shape 273"/>
          <p:cNvSpPr txBox="1"/>
          <p:nvPr/>
        </p:nvSpPr>
        <p:spPr>
          <a:xfrm>
            <a:off x="274637" y="2092325"/>
            <a:ext cx="3322637" cy="446087"/>
          </a:xfrm>
          <a:prstGeom prst="rect">
            <a:avLst/>
          </a:prstGeom>
          <a:noFill/>
          <a:ln>
            <a:noFill/>
          </a:ln>
        </p:spPr>
        <p:txBody>
          <a:bodyPr anchorCtr="0" anchor="t" bIns="41125" lIns="82250" spcFirstLastPara="1" rIns="82250" wrap="square" tIns="41125">
            <a:noAutofit/>
          </a:bodyPr>
          <a:lstStyle/>
          <a:p>
            <a:pPr indent="-411162" lvl="0" marL="411162" marR="0" rtl="0" algn="l">
              <a:lnSpc>
                <a:spcPct val="85000"/>
              </a:lnSpc>
              <a:spcBef>
                <a:spcPts val="0"/>
              </a:spcBef>
              <a:spcAft>
                <a:spcPts val="0"/>
              </a:spcAft>
              <a:buClr>
                <a:schemeClr val="dk1"/>
              </a:buClr>
              <a:buFont typeface="Arial"/>
              <a:buNone/>
            </a:pPr>
            <a:r>
              <a:rPr b="1" i="0" lang="en-US" sz="2800" u="none">
                <a:solidFill>
                  <a:schemeClr val="dk1"/>
                </a:solidFill>
                <a:latin typeface="Arial"/>
                <a:ea typeface="Arial"/>
                <a:cs typeface="Arial"/>
                <a:sym typeface="Arial"/>
              </a:rPr>
              <a:t>(a) Interphase</a:t>
            </a:r>
            <a:endParaRPr/>
          </a:p>
        </p:txBody>
      </p:sp>
      <p:sp>
        <p:nvSpPr>
          <p:cNvPr id="274" name="Shape 274"/>
          <p:cNvSpPr txBox="1"/>
          <p:nvPr/>
        </p:nvSpPr>
        <p:spPr>
          <a:xfrm>
            <a:off x="3267075" y="2092325"/>
            <a:ext cx="3036887" cy="809625"/>
          </a:xfrm>
          <a:prstGeom prst="rect">
            <a:avLst/>
          </a:prstGeom>
          <a:noFill/>
          <a:ln>
            <a:noFill/>
          </a:ln>
        </p:spPr>
        <p:txBody>
          <a:bodyPr anchorCtr="0" anchor="t" bIns="41125" lIns="82250" spcFirstLastPara="1" rIns="82250" wrap="square" tIns="41125">
            <a:noAutofit/>
          </a:bodyPr>
          <a:lstStyle/>
          <a:p>
            <a:pPr indent="0" lvl="0" marL="0" marR="0" rtl="0" algn="l">
              <a:lnSpc>
                <a:spcPct val="85000"/>
              </a:lnSpc>
              <a:spcBef>
                <a:spcPts val="0"/>
              </a:spcBef>
              <a:spcAft>
                <a:spcPts val="0"/>
              </a:spcAft>
              <a:buClr>
                <a:schemeClr val="dk1"/>
              </a:buClr>
              <a:buFont typeface="Arial"/>
              <a:buNone/>
            </a:pPr>
            <a:r>
              <a:rPr b="1" i="0" lang="en-US" sz="2800" u="none">
                <a:solidFill>
                  <a:schemeClr val="dk1"/>
                </a:solidFill>
                <a:latin typeface="Arial"/>
                <a:ea typeface="Arial"/>
                <a:cs typeface="Arial"/>
                <a:sym typeface="Arial"/>
              </a:rPr>
              <a:t>(b) Late prophase</a:t>
            </a:r>
            <a:endParaRPr/>
          </a:p>
        </p:txBody>
      </p:sp>
      <p:sp>
        <p:nvSpPr>
          <p:cNvPr id="275" name="Shape 275"/>
          <p:cNvSpPr txBox="1"/>
          <p:nvPr/>
        </p:nvSpPr>
        <p:spPr>
          <a:xfrm>
            <a:off x="3014662" y="5454650"/>
            <a:ext cx="2833687" cy="446087"/>
          </a:xfrm>
          <a:prstGeom prst="rect">
            <a:avLst/>
          </a:prstGeom>
          <a:noFill/>
          <a:ln>
            <a:noFill/>
          </a:ln>
        </p:spPr>
        <p:txBody>
          <a:bodyPr anchorCtr="0" anchor="t" bIns="41125" lIns="82250" spcFirstLastPara="1" rIns="82250" wrap="square" tIns="41125">
            <a:noAutofit/>
          </a:bodyPr>
          <a:lstStyle/>
          <a:p>
            <a:pPr indent="0" lvl="0" marL="0" marR="0" rtl="0" algn="l">
              <a:lnSpc>
                <a:spcPct val="85000"/>
              </a:lnSpc>
              <a:spcBef>
                <a:spcPts val="0"/>
              </a:spcBef>
              <a:spcAft>
                <a:spcPts val="0"/>
              </a:spcAft>
              <a:buClr>
                <a:schemeClr val="dk1"/>
              </a:buClr>
              <a:buFont typeface="Arial"/>
              <a:buNone/>
            </a:pPr>
            <a:r>
              <a:rPr b="1" i="0" lang="en-US" sz="1400" u="none">
                <a:solidFill>
                  <a:schemeClr val="dk1"/>
                </a:solidFill>
                <a:latin typeface="Arial"/>
                <a:ea typeface="Arial"/>
                <a:cs typeface="Arial"/>
                <a:sym typeface="Arial"/>
              </a:rPr>
              <a:t>(</a:t>
            </a:r>
            <a:r>
              <a:rPr b="1" i="0" lang="en-US" sz="2800" u="none">
                <a:solidFill>
                  <a:schemeClr val="dk1"/>
                </a:solidFill>
                <a:latin typeface="Arial"/>
                <a:ea typeface="Arial"/>
                <a:cs typeface="Arial"/>
                <a:sym typeface="Arial"/>
              </a:rPr>
              <a:t>e) Telophase</a:t>
            </a:r>
            <a:endParaRPr/>
          </a:p>
        </p:txBody>
      </p:sp>
      <p:sp>
        <p:nvSpPr>
          <p:cNvPr id="276" name="Shape 276"/>
          <p:cNvSpPr txBox="1"/>
          <p:nvPr/>
        </p:nvSpPr>
        <p:spPr>
          <a:xfrm>
            <a:off x="5961062" y="2092325"/>
            <a:ext cx="3182937" cy="446087"/>
          </a:xfrm>
          <a:prstGeom prst="rect">
            <a:avLst/>
          </a:prstGeom>
          <a:noFill/>
          <a:ln>
            <a:noFill/>
          </a:ln>
        </p:spPr>
        <p:txBody>
          <a:bodyPr anchorCtr="0" anchor="t" bIns="41125" lIns="82250" spcFirstLastPara="1" rIns="82250" wrap="square" tIns="41125">
            <a:noAutofit/>
          </a:bodyPr>
          <a:lstStyle/>
          <a:p>
            <a:pPr indent="0" lvl="0" marL="0" marR="0" rtl="0" algn="l">
              <a:lnSpc>
                <a:spcPct val="85000"/>
              </a:lnSpc>
              <a:spcBef>
                <a:spcPts val="0"/>
              </a:spcBef>
              <a:spcAft>
                <a:spcPts val="0"/>
              </a:spcAft>
              <a:buClr>
                <a:schemeClr val="dk1"/>
              </a:buClr>
              <a:buFont typeface="Arial"/>
              <a:buNone/>
            </a:pPr>
            <a:r>
              <a:rPr b="1" i="0" lang="en-US" sz="2800" u="none">
                <a:solidFill>
                  <a:schemeClr val="dk1"/>
                </a:solidFill>
                <a:latin typeface="Arial"/>
                <a:ea typeface="Arial"/>
                <a:cs typeface="Arial"/>
                <a:sym typeface="Arial"/>
              </a:rPr>
              <a:t>(c) Metaphase</a:t>
            </a:r>
            <a:endParaRPr/>
          </a:p>
        </p:txBody>
      </p:sp>
      <p:sp>
        <p:nvSpPr>
          <p:cNvPr id="277" name="Shape 277"/>
          <p:cNvSpPr txBox="1"/>
          <p:nvPr/>
        </p:nvSpPr>
        <p:spPr>
          <a:xfrm>
            <a:off x="5699125" y="5441950"/>
            <a:ext cx="3962400" cy="446087"/>
          </a:xfrm>
          <a:prstGeom prst="rect">
            <a:avLst/>
          </a:prstGeom>
          <a:noFill/>
          <a:ln>
            <a:noFill/>
          </a:ln>
        </p:spPr>
        <p:txBody>
          <a:bodyPr anchorCtr="0" anchor="t" bIns="41125" lIns="82250" spcFirstLastPara="1" rIns="82250" wrap="square" tIns="41125">
            <a:noAutofit/>
          </a:bodyPr>
          <a:lstStyle/>
          <a:p>
            <a:pPr indent="-411162" lvl="0" marL="411162" marR="0" rtl="0" algn="l">
              <a:lnSpc>
                <a:spcPct val="85000"/>
              </a:lnSpc>
              <a:spcBef>
                <a:spcPts val="0"/>
              </a:spcBef>
              <a:spcAft>
                <a:spcPts val="0"/>
              </a:spcAft>
              <a:buClr>
                <a:schemeClr val="dk1"/>
              </a:buClr>
              <a:buFont typeface="Arial"/>
              <a:buNone/>
            </a:pPr>
            <a:r>
              <a:rPr b="1" i="0" lang="en-US" sz="2800" u="none">
                <a:solidFill>
                  <a:schemeClr val="dk1"/>
                </a:solidFill>
                <a:latin typeface="Arial"/>
                <a:ea typeface="Arial"/>
                <a:cs typeface="Arial"/>
                <a:sym typeface="Arial"/>
              </a:rPr>
              <a:t>(f) interphase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1"/>
                                        <p:tgtEl>
                                          <p:spTgt spid="2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sp>
        <p:nvSpPr>
          <p:cNvPr id="282" name="Shape 282"/>
          <p:cNvSpPr txBox="1"/>
          <p:nvPr>
            <p:ph type="title"/>
          </p:nvPr>
        </p:nvSpPr>
        <p:spPr>
          <a:xfrm>
            <a:off x="457200" y="274625"/>
            <a:ext cx="5463300" cy="1998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Control of the Cell Cycle - </a:t>
            </a:r>
            <a:endParaRPr/>
          </a:p>
        </p:txBody>
      </p:sp>
      <p:sp>
        <p:nvSpPr>
          <p:cNvPr id="283" name="Shape 283"/>
          <p:cNvSpPr txBox="1"/>
          <p:nvPr>
            <p:ph idx="1" type="body"/>
          </p:nvPr>
        </p:nvSpPr>
        <p:spPr>
          <a:xfrm>
            <a:off x="457200" y="2643100"/>
            <a:ext cx="8229600" cy="4526100"/>
          </a:xfrm>
          <a:prstGeom prst="rect">
            <a:avLst/>
          </a:prstGeom>
          <a:noFill/>
          <a:ln>
            <a:noFill/>
          </a:ln>
        </p:spPr>
        <p:txBody>
          <a:bodyPr anchorCtr="0" anchor="t" bIns="45700" lIns="91425" spcFirstLastPara="1" rIns="91425" wrap="square" tIns="45700">
            <a:noAutofit/>
          </a:bodyPr>
          <a:lstStyle/>
          <a:p>
            <a:pPr indent="0" lvl="0" marL="0" marR="0" rtl="0" algn="l">
              <a:lnSpc>
                <a:spcPct val="200000"/>
              </a:lnSpc>
              <a:spcBef>
                <a:spcPts val="0"/>
              </a:spcBef>
              <a:spcAft>
                <a:spcPts val="0"/>
              </a:spcAft>
              <a:buClr>
                <a:schemeClr val="dk1"/>
              </a:buClr>
              <a:buFont typeface="Arial"/>
              <a:buNone/>
            </a:pPr>
            <a:r>
              <a:rPr b="0" i="0" lang="en-US" sz="3200" u="none">
                <a:solidFill>
                  <a:schemeClr val="dk1"/>
                </a:solidFill>
                <a:latin typeface="Arial"/>
                <a:ea typeface="Arial"/>
                <a:cs typeface="Arial"/>
                <a:sym typeface="Arial"/>
              </a:rPr>
              <a:t>Normal Control of the Cell Cycle</a:t>
            </a:r>
            <a:endParaRPr/>
          </a:p>
          <a:p>
            <a:pPr indent="-285750" lvl="1" marL="742950" marR="0" rtl="0" algn="l">
              <a:lnSpc>
                <a:spcPct val="2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Controlled by </a:t>
            </a:r>
            <a:r>
              <a:rPr b="0" i="0" lang="en-US" sz="2800" u="sng" cap="none" strike="noStrike">
                <a:solidFill>
                  <a:schemeClr val="dk1"/>
                </a:solidFill>
                <a:latin typeface="Arial"/>
                <a:ea typeface="Arial"/>
                <a:cs typeface="Arial"/>
                <a:sym typeface="Arial"/>
              </a:rPr>
              <a:t>enzymes</a:t>
            </a:r>
            <a:r>
              <a:rPr b="0" i="0" lang="en-US" sz="2800" u="none" cap="none" strike="noStrike">
                <a:solidFill>
                  <a:schemeClr val="dk1"/>
                </a:solidFill>
                <a:latin typeface="Arial"/>
                <a:ea typeface="Arial"/>
                <a:cs typeface="Arial"/>
                <a:sym typeface="Arial"/>
              </a:rPr>
              <a:t> and </a:t>
            </a:r>
            <a:r>
              <a:rPr b="0" i="0" lang="en-US" sz="2800" u="sng" cap="none" strike="noStrike">
                <a:solidFill>
                  <a:schemeClr val="dk1"/>
                </a:solidFill>
                <a:latin typeface="Arial"/>
                <a:ea typeface="Arial"/>
                <a:cs typeface="Arial"/>
                <a:sym typeface="Arial"/>
              </a:rPr>
              <a:t>proteins</a:t>
            </a:r>
            <a:r>
              <a:rPr b="0" i="0" lang="en-US" sz="2800" u="none" cap="none" strike="noStrike">
                <a:solidFill>
                  <a:schemeClr val="dk1"/>
                </a:solidFill>
                <a:latin typeface="Arial"/>
                <a:ea typeface="Arial"/>
                <a:cs typeface="Arial"/>
                <a:sym typeface="Arial"/>
              </a:rPr>
              <a:t> which are controlled by the </a:t>
            </a:r>
            <a:r>
              <a:rPr b="0" i="0" lang="en-US" sz="2800" u="sng" cap="none" strike="noStrike">
                <a:solidFill>
                  <a:schemeClr val="dk1"/>
                </a:solidFill>
                <a:latin typeface="Arial"/>
                <a:ea typeface="Arial"/>
                <a:cs typeface="Arial"/>
                <a:sym typeface="Arial"/>
              </a:rPr>
              <a:t>environment</a:t>
            </a:r>
            <a:r>
              <a:rPr b="0" i="0" lang="en-US" sz="2800" u="none" cap="none" strike="noStrike">
                <a:solidFill>
                  <a:schemeClr val="dk1"/>
                </a:solidFill>
                <a:latin typeface="Arial"/>
                <a:ea typeface="Arial"/>
                <a:cs typeface="Arial"/>
                <a:sym typeface="Arial"/>
              </a:rPr>
              <a:t>.</a:t>
            </a:r>
            <a:endParaRPr/>
          </a:p>
          <a:p>
            <a:pPr indent="-285750" lvl="1" marL="742950" marR="0" rtl="0" algn="l">
              <a:lnSpc>
                <a:spcPct val="2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Uncontrolled division  can result in </a:t>
            </a:r>
            <a:r>
              <a:rPr b="0" i="0" lang="en-US" sz="2800" u="sng" cap="none" strike="noStrike">
                <a:solidFill>
                  <a:schemeClr val="dk1"/>
                </a:solidFill>
                <a:latin typeface="Arial"/>
                <a:ea typeface="Arial"/>
                <a:cs typeface="Arial"/>
                <a:sym typeface="Arial"/>
              </a:rPr>
              <a:t>cancer</a:t>
            </a:r>
            <a:r>
              <a:rPr b="0" i="0" lang="en-US" sz="2800" u="none" cap="none" strike="noStrike">
                <a:solidFill>
                  <a:schemeClr val="dk1"/>
                </a:solidFill>
                <a:latin typeface="Arial"/>
                <a:ea typeface="Arial"/>
                <a:cs typeface="Arial"/>
                <a:sym typeface="Arial"/>
              </a:rPr>
              <a:t>.</a:t>
            </a:r>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
        <p:nvSpPr>
          <p:cNvPr descr="Learn the importance of the cell cycle and a real life example when it is not controlled: cancer.  Music used with permission from Adrian Holovaty (http://www.youtube.com/c/adrianholovaty).   Support us on Patreon! http://www.patreon.com/amoebasisters  Our FREE resources: GIFs: http://www.amoebasisters.com/gifs.html Handouts: http://www.amoebasisters.com/handouts.html Comics: http://www.amoebasisters.com/parameciumparlorcomics  Connect with us! Website: http://www.AmoebaSisters.com Twitter: http://www.twitter.com/AmoebaSisters Facebook: http://www.facebook.com/AmoebaSisters Tumblr: http://www.amoebasisters.tumblr.com Pinterest: http://www.pinterest.com/AmoebaSister­s Instagram: https://www.instagram.com/amoebasistersofficial/  Visit our Redbubble store at http://www.amoebasisters.com/store.html  The Amoeba Sisters videos demystify science with humor and relevance. The videos center on Pinky's certification and experience in teaching science at the high school level. Pinky's teacher certification is in grades 4-8 science and 8-12 composite science (encompassing biology, chemistry, and physics).  Amoeba Sisters videos only cover concepts that Pinky is certified to teach, and they focus on her specialty: secondary life science. For more information about The Amoeba Sisters, visit: http://www.amoebasisters.com/about-us.html  We cover the basics in biology concepts at the secondary level. If you are looking to discover more about biology and go into depth beyond these basics, our recommended reference is the FREE, peer reviewed, open source OpenStax biology textbook: https://openstax.org/details/books/biology  We take pride in our AWESOME community, and we welcome feedback and discussion.  However, please remember that this is an education channel. See YouTube's community guidelines https://www.youtube.com/yt/policyandsafety/communityguidelines.html and YouTube's policy center https://support.google.com/youtube/topic/2676378?hl=en&amp;ref_topic=6151248.  We also reserve the right to remove comments with vulgar language.  We have YouTube's community contributed subtitles feature on to allow translations for different languages. YouTube automatically credits the different language contributors below (unless the contributor had opted out of being credited). We are thankful for those that contribute different languages. If you have a concern about community contributed contributions, please contact us." id="284" name="Shape 284" title="The Cell Cycle and Cancer">
            <a:hlinkClick r:id="rId3"/>
          </p:cNvPr>
          <p:cNvSpPr/>
          <p:nvPr/>
        </p:nvSpPr>
        <p:spPr>
          <a:xfrm>
            <a:off x="5920500" y="380150"/>
            <a:ext cx="2664076" cy="1998050"/>
          </a:xfrm>
          <a:prstGeom prst="rect">
            <a:avLst/>
          </a:prstGeom>
          <a:blipFill>
            <a:blip r:embed="rId4">
              <a:alphaModFix/>
            </a:blip>
            <a:stretch>
              <a:fillRect/>
            </a:stretch>
          </a:blipFill>
          <a:ln>
            <a:noFill/>
          </a:ln>
        </p:spPr>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Shape 28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3600" u="none" cap="none" strike="noStrike">
                <a:solidFill>
                  <a:schemeClr val="dk2"/>
                </a:solidFill>
                <a:latin typeface="Arial"/>
                <a:ea typeface="Arial"/>
                <a:cs typeface="Arial"/>
                <a:sym typeface="Arial"/>
              </a:rPr>
              <a:t>Cancer: A mistake in the Cell Cycle</a:t>
            </a:r>
            <a:endParaRPr/>
          </a:p>
        </p:txBody>
      </p:sp>
      <p:sp>
        <p:nvSpPr>
          <p:cNvPr id="290" name="Shape 290"/>
          <p:cNvSpPr txBox="1"/>
          <p:nvPr>
            <p:ph idx="1" type="body"/>
          </p:nvPr>
        </p:nvSpPr>
        <p:spPr>
          <a:xfrm>
            <a:off x="457200" y="1295400"/>
            <a:ext cx="8229600" cy="5181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Results of </a:t>
            </a:r>
            <a:r>
              <a:rPr b="0" i="0" lang="en-US" sz="3200" u="sng">
                <a:solidFill>
                  <a:schemeClr val="dk1"/>
                </a:solidFill>
                <a:latin typeface="Arial"/>
                <a:ea typeface="Arial"/>
                <a:cs typeface="Arial"/>
                <a:sym typeface="Arial"/>
              </a:rPr>
              <a:t>mistakes</a:t>
            </a:r>
            <a:r>
              <a:rPr b="0" i="0" lang="en-US" sz="3200" u="none">
                <a:solidFill>
                  <a:schemeClr val="dk1"/>
                </a:solidFill>
                <a:latin typeface="Arial"/>
                <a:ea typeface="Arial"/>
                <a:cs typeface="Arial"/>
                <a:sym typeface="Arial"/>
              </a:rPr>
              <a:t> in one or more genes that produce substances involved in controlling </a:t>
            </a:r>
            <a:r>
              <a:rPr b="0" i="0" lang="en-US" sz="3200" u="sng">
                <a:solidFill>
                  <a:schemeClr val="dk1"/>
                </a:solidFill>
                <a:latin typeface="Arial"/>
                <a:ea typeface="Arial"/>
                <a:cs typeface="Arial"/>
                <a:sym typeface="Arial"/>
              </a:rPr>
              <a:t>the enzymes of the cell cycle (cyclins).</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This can lead to the formation of masses of </a:t>
            </a:r>
            <a:r>
              <a:rPr b="0" i="0" lang="en-US" sz="3200" u="sng">
                <a:solidFill>
                  <a:schemeClr val="dk1"/>
                </a:solidFill>
                <a:latin typeface="Arial"/>
                <a:ea typeface="Arial"/>
                <a:cs typeface="Arial"/>
                <a:sym typeface="Arial"/>
              </a:rPr>
              <a:t>cells (tumors)</a:t>
            </a:r>
            <a:endParaRPr/>
          </a:p>
          <a:p>
            <a:pPr indent="-285750" lvl="1" marL="742950" marR="0" rtl="0" algn="l">
              <a:lnSpc>
                <a:spcPct val="10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Can enter the </a:t>
            </a:r>
            <a:r>
              <a:rPr b="0" i="0" lang="en-US" sz="2800" u="sng" cap="none" strike="noStrike">
                <a:solidFill>
                  <a:schemeClr val="dk1"/>
                </a:solidFill>
                <a:latin typeface="Arial"/>
                <a:ea typeface="Arial"/>
                <a:cs typeface="Arial"/>
                <a:sym typeface="Arial"/>
              </a:rPr>
              <a:t>circulatory system</a:t>
            </a:r>
            <a:r>
              <a:rPr b="0" i="0" lang="en-US" sz="2800" u="none" cap="none" strike="noStrike">
                <a:solidFill>
                  <a:schemeClr val="dk1"/>
                </a:solidFill>
                <a:latin typeface="Arial"/>
                <a:ea typeface="Arial"/>
                <a:cs typeface="Arial"/>
                <a:sym typeface="Arial"/>
              </a:rPr>
              <a:t> and spread throughout  the body (metastasis).</a:t>
            </a:r>
            <a:endParaRPr/>
          </a:p>
          <a:p>
            <a:pPr indent="-285750" lvl="1" marL="742950" marR="0" rtl="0" algn="l">
              <a:lnSpc>
                <a:spcPct val="10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2</a:t>
            </a:r>
            <a:r>
              <a:rPr b="0" baseline="30000" i="0" lang="en-US" sz="2800" u="none" cap="none" strike="noStrike">
                <a:solidFill>
                  <a:schemeClr val="dk1"/>
                </a:solidFill>
                <a:latin typeface="Arial"/>
                <a:ea typeface="Arial"/>
                <a:cs typeface="Arial"/>
                <a:sym typeface="Arial"/>
              </a:rPr>
              <a:t>nd</a:t>
            </a:r>
            <a:r>
              <a:rPr b="0" i="0" lang="en-US" sz="2800" u="none" cap="none" strike="noStrike">
                <a:solidFill>
                  <a:schemeClr val="dk1"/>
                </a:solidFill>
                <a:latin typeface="Arial"/>
                <a:ea typeface="Arial"/>
                <a:cs typeface="Arial"/>
                <a:sym typeface="Arial"/>
              </a:rPr>
              <a:t> leading cause of </a:t>
            </a:r>
            <a:r>
              <a:rPr b="0" i="0" lang="en-US" sz="2800" u="sng" cap="none" strike="noStrike">
                <a:solidFill>
                  <a:schemeClr val="dk1"/>
                </a:solidFill>
                <a:latin typeface="Arial"/>
                <a:ea typeface="Arial"/>
                <a:cs typeface="Arial"/>
                <a:sym typeface="Arial"/>
              </a:rPr>
              <a:t>death</a:t>
            </a:r>
            <a:r>
              <a:rPr b="0" i="0" lang="en-US" sz="2800" u="none" cap="none" strike="noStrike">
                <a:solidFill>
                  <a:schemeClr val="dk1"/>
                </a:solidFill>
                <a:latin typeface="Arial"/>
                <a:ea typeface="Arial"/>
                <a:cs typeface="Arial"/>
                <a:sym typeface="Arial"/>
              </a:rPr>
              <a:t> in U.S. after heart disease.  </a:t>
            </a:r>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0">
                                            <p:txEl>
                                              <p:pRg end="0" st="0"/>
                                            </p:txEl>
                                          </p:spTgt>
                                        </p:tgtEl>
                                        <p:attrNameLst>
                                          <p:attrName>style.visibility</p:attrName>
                                        </p:attrNameLst>
                                      </p:cBhvr>
                                      <p:to>
                                        <p:strVal val="visible"/>
                                      </p:to>
                                    </p:set>
                                    <p:anim calcmode="lin" valueType="num">
                                      <p:cBhvr additive="base">
                                        <p:cTn dur="500"/>
                                        <p:tgtEl>
                                          <p:spTgt spid="29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0">
                                            <p:txEl>
                                              <p:pRg end="1" st="1"/>
                                            </p:txEl>
                                          </p:spTgt>
                                        </p:tgtEl>
                                        <p:attrNameLst>
                                          <p:attrName>style.visibility</p:attrName>
                                        </p:attrNameLst>
                                      </p:cBhvr>
                                      <p:to>
                                        <p:strVal val="visible"/>
                                      </p:to>
                                    </p:set>
                                    <p:anim calcmode="lin" valueType="num">
                                      <p:cBhvr additive="base">
                                        <p:cTn dur="500"/>
                                        <p:tgtEl>
                                          <p:spTgt spid="29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0">
                                            <p:txEl>
                                              <p:pRg end="2" st="2"/>
                                            </p:txEl>
                                          </p:spTgt>
                                        </p:tgtEl>
                                        <p:attrNameLst>
                                          <p:attrName>style.visibility</p:attrName>
                                        </p:attrNameLst>
                                      </p:cBhvr>
                                      <p:to>
                                        <p:strVal val="visible"/>
                                      </p:to>
                                    </p:set>
                                    <p:anim calcmode="lin" valueType="num">
                                      <p:cBhvr additive="base">
                                        <p:cTn dur="500"/>
                                        <p:tgtEl>
                                          <p:spTgt spid="29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0">
                                            <p:txEl>
                                              <p:pRg end="3" st="3"/>
                                            </p:txEl>
                                          </p:spTgt>
                                        </p:tgtEl>
                                        <p:attrNameLst>
                                          <p:attrName>style.visibility</p:attrName>
                                        </p:attrNameLst>
                                      </p:cBhvr>
                                      <p:to>
                                        <p:strVal val="visible"/>
                                      </p:to>
                                    </p:set>
                                    <p:anim calcmode="lin" valueType="num">
                                      <p:cBhvr additive="base">
                                        <p:cTn dur="500"/>
                                        <p:tgtEl>
                                          <p:spTgt spid="29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0">
                                            <p:txEl>
                                              <p:pRg end="4" st="4"/>
                                            </p:txEl>
                                          </p:spTgt>
                                        </p:tgtEl>
                                        <p:attrNameLst>
                                          <p:attrName>style.visibility</p:attrName>
                                        </p:attrNameLst>
                                      </p:cBhvr>
                                      <p:to>
                                        <p:strVal val="visible"/>
                                      </p:to>
                                    </p:set>
                                    <p:anim calcmode="lin" valueType="num">
                                      <p:cBhvr additive="base">
                                        <p:cTn dur="500"/>
                                        <p:tgtEl>
                                          <p:spTgt spid="290">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Causes of Cancer</a:t>
            </a:r>
            <a:endParaRPr/>
          </a:p>
        </p:txBody>
      </p:sp>
      <p:sp>
        <p:nvSpPr>
          <p:cNvPr id="296" name="Shape 296"/>
          <p:cNvSpPr txBox="1"/>
          <p:nvPr>
            <p:ph idx="1" type="body"/>
          </p:nvPr>
        </p:nvSpPr>
        <p:spPr>
          <a:xfrm>
            <a:off x="457200" y="1295400"/>
            <a:ext cx="8229600" cy="5334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5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Genetic – passed on from </a:t>
            </a:r>
            <a:r>
              <a:rPr b="0" i="0" lang="en-US" sz="3200" u="sng">
                <a:solidFill>
                  <a:schemeClr val="dk1"/>
                </a:solidFill>
                <a:latin typeface="Arial"/>
                <a:ea typeface="Arial"/>
                <a:cs typeface="Arial"/>
                <a:sym typeface="Arial"/>
              </a:rPr>
              <a:t>parent</a:t>
            </a:r>
            <a:r>
              <a:rPr b="0" i="0" lang="en-US" sz="3200" u="none">
                <a:solidFill>
                  <a:schemeClr val="dk1"/>
                </a:solidFill>
                <a:latin typeface="Arial"/>
                <a:ea typeface="Arial"/>
                <a:cs typeface="Arial"/>
                <a:sym typeface="Arial"/>
              </a:rPr>
              <a:t> to offspring.</a:t>
            </a:r>
            <a:endParaRPr/>
          </a:p>
          <a:p>
            <a:pPr indent="-342900" lvl="0" marL="342900" marR="0" rtl="0" algn="l">
              <a:lnSpc>
                <a:spcPct val="15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Environmental – different cancers are more </a:t>
            </a:r>
            <a:r>
              <a:rPr b="0" i="0" lang="en-US" sz="3200" u="sng">
                <a:solidFill>
                  <a:schemeClr val="dk1"/>
                </a:solidFill>
                <a:latin typeface="Arial"/>
                <a:ea typeface="Arial"/>
                <a:cs typeface="Arial"/>
                <a:sym typeface="Arial"/>
              </a:rPr>
              <a:t>prevalent</a:t>
            </a:r>
            <a:r>
              <a:rPr b="0" i="0" lang="en-US" sz="3200" u="none">
                <a:solidFill>
                  <a:schemeClr val="dk1"/>
                </a:solidFill>
                <a:latin typeface="Arial"/>
                <a:ea typeface="Arial"/>
                <a:cs typeface="Arial"/>
                <a:sym typeface="Arial"/>
              </a:rPr>
              <a:t> in different areas.</a:t>
            </a:r>
            <a:endParaRPr/>
          </a:p>
          <a:p>
            <a:pPr indent="-285750" lvl="1" marL="742950" marR="0" rtl="0" algn="l">
              <a:lnSpc>
                <a:spcPct val="150000"/>
              </a:lnSpc>
              <a:spcBef>
                <a:spcPts val="560"/>
              </a:spcBef>
              <a:spcAft>
                <a:spcPts val="0"/>
              </a:spcAft>
              <a:buClr>
                <a:schemeClr val="dk1"/>
              </a:buClr>
              <a:buSzPts val="2800"/>
              <a:buFont typeface="Noto Sans Symbols"/>
              <a:buChar char="➢"/>
            </a:pPr>
            <a:r>
              <a:rPr b="0" i="0" lang="en-US" sz="2800" u="none" cap="none" strike="noStrike">
                <a:solidFill>
                  <a:schemeClr val="dk1"/>
                </a:solidFill>
                <a:latin typeface="Arial"/>
                <a:ea typeface="Arial"/>
                <a:cs typeface="Arial"/>
                <a:sym typeface="Arial"/>
              </a:rPr>
              <a:t>Cigarette smoke, air/water pollution, UV radiation, and </a:t>
            </a:r>
            <a:r>
              <a:rPr b="0" i="0" lang="en-US" sz="2800" u="sng" cap="none" strike="noStrike">
                <a:solidFill>
                  <a:schemeClr val="dk1"/>
                </a:solidFill>
                <a:latin typeface="Arial"/>
                <a:ea typeface="Arial"/>
                <a:cs typeface="Arial"/>
                <a:sym typeface="Arial"/>
              </a:rPr>
              <a:t>chemicals are called carcinogens or mutagens</a:t>
            </a:r>
            <a:r>
              <a:rPr b="0" i="0" lang="en-US" sz="2800" u="none" cap="none" strike="noStrike">
                <a:solidFill>
                  <a:schemeClr val="dk1"/>
                </a:solidFill>
                <a:latin typeface="Arial"/>
                <a:ea typeface="Arial"/>
                <a:cs typeface="Arial"/>
                <a:sym typeface="Arial"/>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0" st="0"/>
                                            </p:txEl>
                                          </p:spTgt>
                                        </p:tgtEl>
                                        <p:attrNameLst>
                                          <p:attrName>style.visibility</p:attrName>
                                        </p:attrNameLst>
                                      </p:cBhvr>
                                      <p:to>
                                        <p:strVal val="visible"/>
                                      </p:to>
                                    </p:set>
                                    <p:animEffect filter="fade" transition="in">
                                      <p:cBhvr>
                                        <p:cTn dur="2000"/>
                                        <p:tgtEl>
                                          <p:spTgt spid="2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1" st="1"/>
                                            </p:txEl>
                                          </p:spTgt>
                                        </p:tgtEl>
                                        <p:attrNameLst>
                                          <p:attrName>style.visibility</p:attrName>
                                        </p:attrNameLst>
                                      </p:cBhvr>
                                      <p:to>
                                        <p:strVal val="visible"/>
                                      </p:to>
                                    </p:set>
                                    <p:animEffect filter="fade" transition="in">
                                      <p:cBhvr>
                                        <p:cTn dur="2000"/>
                                        <p:tgtEl>
                                          <p:spTgt spid="2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2" st="2"/>
                                            </p:txEl>
                                          </p:spTgt>
                                        </p:tgtEl>
                                        <p:attrNameLst>
                                          <p:attrName>style.visibility</p:attrName>
                                        </p:attrNameLst>
                                      </p:cBhvr>
                                      <p:to>
                                        <p:strVal val="visible"/>
                                      </p:to>
                                    </p:set>
                                    <p:animEffect filter="fade" transition="in">
                                      <p:cBhvr>
                                        <p:cTn dur="2000"/>
                                        <p:tgtEl>
                                          <p:spTgt spid="296">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Shape 30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Cancer Prevention</a:t>
            </a:r>
            <a:endParaRPr/>
          </a:p>
        </p:txBody>
      </p:sp>
      <p:sp>
        <p:nvSpPr>
          <p:cNvPr id="302" name="Shape 30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Diets low in </a:t>
            </a:r>
            <a:r>
              <a:rPr b="0" i="0" lang="en-US" sz="3200" u="sng">
                <a:solidFill>
                  <a:schemeClr val="dk1"/>
                </a:solidFill>
                <a:latin typeface="Arial"/>
                <a:ea typeface="Arial"/>
                <a:cs typeface="Arial"/>
                <a:sym typeface="Arial"/>
              </a:rPr>
              <a:t>fats</a:t>
            </a:r>
            <a:r>
              <a:rPr b="0" i="0" lang="en-US" sz="3200" u="none">
                <a:solidFill>
                  <a:schemeClr val="dk1"/>
                </a:solidFill>
                <a:latin typeface="Arial"/>
                <a:ea typeface="Arial"/>
                <a:cs typeface="Arial"/>
                <a:sym typeface="Arial"/>
              </a:rPr>
              <a:t> and high in </a:t>
            </a:r>
            <a:r>
              <a:rPr b="0" i="0" lang="en-US" sz="3200" u="sng">
                <a:solidFill>
                  <a:schemeClr val="dk1"/>
                </a:solidFill>
                <a:latin typeface="Arial"/>
                <a:ea typeface="Arial"/>
                <a:cs typeface="Arial"/>
                <a:sym typeface="Arial"/>
              </a:rPr>
              <a:t>fiber</a:t>
            </a:r>
            <a:r>
              <a:rPr b="0" i="0" lang="en-US" sz="3200" u="none">
                <a:solidFill>
                  <a:schemeClr val="dk1"/>
                </a:solidFill>
                <a:latin typeface="Arial"/>
                <a:ea typeface="Arial"/>
                <a:cs typeface="Arial"/>
                <a:sym typeface="Arial"/>
              </a:rPr>
              <a:t> can reduce the risks of many kinds of cancer.</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Why?</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sng">
                <a:solidFill>
                  <a:schemeClr val="dk1"/>
                </a:solidFill>
                <a:latin typeface="Arial"/>
                <a:ea typeface="Arial"/>
                <a:cs typeface="Arial"/>
                <a:sym typeface="Arial"/>
              </a:rPr>
              <a:t>Vaccines</a:t>
            </a:r>
            <a:r>
              <a:rPr b="0" i="0" lang="en-US" sz="3200" u="none">
                <a:solidFill>
                  <a:schemeClr val="dk1"/>
                </a:solidFill>
                <a:latin typeface="Arial"/>
                <a:ea typeface="Arial"/>
                <a:cs typeface="Arial"/>
                <a:sym typeface="Arial"/>
              </a:rPr>
              <a:t> and </a:t>
            </a:r>
            <a:r>
              <a:rPr b="0" i="0" lang="en-US" sz="3200" u="sng">
                <a:solidFill>
                  <a:schemeClr val="dk1"/>
                </a:solidFill>
                <a:latin typeface="Arial"/>
                <a:ea typeface="Arial"/>
                <a:cs typeface="Arial"/>
                <a:sym typeface="Arial"/>
              </a:rPr>
              <a:t>sunscreen</a:t>
            </a:r>
            <a:r>
              <a:rPr b="0" i="0" lang="en-US" sz="3200" u="none">
                <a:solidFill>
                  <a:schemeClr val="dk1"/>
                </a:solidFill>
                <a:latin typeface="Arial"/>
                <a:ea typeface="Arial"/>
                <a:cs typeface="Arial"/>
                <a:sym typeface="Arial"/>
              </a:rPr>
              <a:t> may also help prevent cancer.</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Daily </a:t>
            </a:r>
            <a:r>
              <a:rPr b="0" i="0" lang="en-US" sz="3200" u="sng">
                <a:solidFill>
                  <a:schemeClr val="dk1"/>
                </a:solidFill>
                <a:latin typeface="Arial"/>
                <a:ea typeface="Arial"/>
                <a:cs typeface="Arial"/>
                <a:sym typeface="Arial"/>
              </a:rPr>
              <a:t>exercise</a:t>
            </a:r>
            <a:r>
              <a:rPr b="0" i="0" lang="en-US" sz="3200" u="none">
                <a:solidFill>
                  <a:schemeClr val="dk1"/>
                </a:solidFill>
                <a:latin typeface="Arial"/>
                <a:ea typeface="Arial"/>
                <a:cs typeface="Arial"/>
                <a:sym typeface="Arial"/>
              </a:rPr>
              <a:t> and not using </a:t>
            </a:r>
            <a:r>
              <a:rPr b="0" i="0" lang="en-US" sz="3200" u="sng">
                <a:solidFill>
                  <a:schemeClr val="dk1"/>
                </a:solidFill>
                <a:latin typeface="Arial"/>
                <a:ea typeface="Arial"/>
                <a:cs typeface="Arial"/>
                <a:sym typeface="Arial"/>
              </a:rPr>
              <a:t>alcohol</a:t>
            </a:r>
            <a:r>
              <a:rPr b="0" i="0" lang="en-US" sz="3200" u="none">
                <a:solidFill>
                  <a:schemeClr val="dk1"/>
                </a:solidFill>
                <a:latin typeface="Arial"/>
                <a:ea typeface="Arial"/>
                <a:cs typeface="Arial"/>
                <a:sym typeface="Arial"/>
              </a:rPr>
              <a:t>, </a:t>
            </a:r>
            <a:r>
              <a:rPr b="0" i="0" lang="en-US" sz="3200" u="sng">
                <a:solidFill>
                  <a:schemeClr val="dk1"/>
                </a:solidFill>
                <a:latin typeface="Arial"/>
                <a:ea typeface="Arial"/>
                <a:cs typeface="Arial"/>
                <a:sym typeface="Arial"/>
              </a:rPr>
              <a:t>drugs</a:t>
            </a:r>
            <a:r>
              <a:rPr b="0" i="0" lang="en-US" sz="3200" u="none">
                <a:solidFill>
                  <a:schemeClr val="dk1"/>
                </a:solidFill>
                <a:latin typeface="Arial"/>
                <a:ea typeface="Arial"/>
                <a:cs typeface="Arial"/>
                <a:sym typeface="Arial"/>
              </a:rPr>
              <a:t>, or </a:t>
            </a:r>
            <a:r>
              <a:rPr b="0" i="0" lang="en-US" sz="3200" u="sng">
                <a:solidFill>
                  <a:schemeClr val="dk1"/>
                </a:solidFill>
                <a:latin typeface="Arial"/>
                <a:ea typeface="Arial"/>
                <a:cs typeface="Arial"/>
                <a:sym typeface="Arial"/>
              </a:rPr>
              <a:t>cigarettes</a:t>
            </a:r>
            <a:r>
              <a:rPr b="0" i="0" lang="en-US" sz="3200" u="none">
                <a:solidFill>
                  <a:schemeClr val="dk1"/>
                </a:solidFill>
                <a:latin typeface="Arial"/>
                <a:ea typeface="Arial"/>
                <a:cs typeface="Arial"/>
                <a:sym typeface="Arial"/>
              </a:rPr>
              <a:t> also reduce the risk of cancer.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0" st="0"/>
                                            </p:txEl>
                                          </p:spTgt>
                                        </p:tgtEl>
                                        <p:attrNameLst>
                                          <p:attrName>style.visibility</p:attrName>
                                        </p:attrNameLst>
                                      </p:cBhvr>
                                      <p:to>
                                        <p:strVal val="visible"/>
                                      </p:to>
                                    </p:set>
                                    <p:animEffect filter="fade" transition="in">
                                      <p:cBhvr>
                                        <p:cTn dur="1000"/>
                                        <p:tgtEl>
                                          <p:spTgt spid="3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1" st="1"/>
                                            </p:txEl>
                                          </p:spTgt>
                                        </p:tgtEl>
                                        <p:attrNameLst>
                                          <p:attrName>style.visibility</p:attrName>
                                        </p:attrNameLst>
                                      </p:cBhvr>
                                      <p:to>
                                        <p:strVal val="visible"/>
                                      </p:to>
                                    </p:set>
                                    <p:animEffect filter="fade" transition="in">
                                      <p:cBhvr>
                                        <p:cTn dur="1000"/>
                                        <p:tgtEl>
                                          <p:spTgt spid="30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2" st="2"/>
                                            </p:txEl>
                                          </p:spTgt>
                                        </p:tgtEl>
                                        <p:attrNameLst>
                                          <p:attrName>style.visibility</p:attrName>
                                        </p:attrNameLst>
                                      </p:cBhvr>
                                      <p:to>
                                        <p:strVal val="visible"/>
                                      </p:to>
                                    </p:set>
                                    <p:animEffect filter="fade" transition="in">
                                      <p:cBhvr>
                                        <p:cTn dur="1000"/>
                                        <p:tgtEl>
                                          <p:spTgt spid="30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3" st="3"/>
                                            </p:txEl>
                                          </p:spTgt>
                                        </p:tgtEl>
                                        <p:attrNameLst>
                                          <p:attrName>style.visibility</p:attrName>
                                        </p:attrNameLst>
                                      </p:cBhvr>
                                      <p:to>
                                        <p:strVal val="visible"/>
                                      </p:to>
                                    </p:set>
                                    <p:animEffect filter="fade" transition="in">
                                      <p:cBhvr>
                                        <p:cTn dur="1000"/>
                                        <p:tgtEl>
                                          <p:spTgt spid="30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Shape 122"/>
          <p:cNvSpPr txBox="1"/>
          <p:nvPr>
            <p:ph idx="1" type="body"/>
          </p:nvPr>
        </p:nvSpPr>
        <p:spPr>
          <a:xfrm>
            <a:off x="457200" y="533400"/>
            <a:ext cx="8229600" cy="5715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0" i="0" lang="en-US" sz="3200" u="none" cap="none" strike="noStrike">
                <a:solidFill>
                  <a:schemeClr val="dk1"/>
                </a:solidFill>
                <a:latin typeface="Arial"/>
                <a:ea typeface="Arial"/>
                <a:cs typeface="Arial"/>
                <a:sym typeface="Arial"/>
              </a:rPr>
              <a:t>2.  Period of Division is called </a:t>
            </a:r>
            <a:r>
              <a:rPr b="0" i="0" lang="en-US" sz="3200" u="sng" cap="none" strike="noStrike">
                <a:solidFill>
                  <a:schemeClr val="dk1"/>
                </a:solidFill>
                <a:latin typeface="Arial"/>
                <a:ea typeface="Arial"/>
                <a:cs typeface="Arial"/>
                <a:sym typeface="Arial"/>
              </a:rPr>
              <a:t>Mitosis</a:t>
            </a:r>
            <a:r>
              <a:rPr b="0" i="0" lang="en-US" sz="3200" u="none" cap="none" strike="noStrike">
                <a:solidFill>
                  <a:schemeClr val="dk1"/>
                </a:solidFill>
                <a:latin typeface="Arial"/>
                <a:ea typeface="Arial"/>
                <a:cs typeface="Arial"/>
                <a:sym typeface="Arial"/>
              </a:rPr>
              <a:t> (Division of Nucleus)</a:t>
            </a:r>
            <a:endParaRPr/>
          </a:p>
          <a:p>
            <a:pPr indent="203200" lvl="0" marL="0" marR="0" rtl="0" algn="l">
              <a:lnSpc>
                <a:spcPct val="100000"/>
              </a:lnSpc>
              <a:spcBef>
                <a:spcPts val="640"/>
              </a:spcBef>
              <a:spcAft>
                <a:spcPts val="0"/>
              </a:spcAft>
              <a:buClr>
                <a:schemeClr val="dk1"/>
              </a:buClr>
              <a:buSzPts val="3200"/>
              <a:buFont typeface="Noto Sans Symbols"/>
              <a:buNone/>
            </a:pPr>
            <a:r>
              <a:t/>
            </a:r>
            <a:endParaRPr b="0" i="0" sz="3200" u="none" cap="none" strike="noStrike">
              <a:solidFill>
                <a:schemeClr val="dk1"/>
              </a:solidFill>
              <a:latin typeface="Arial"/>
              <a:ea typeface="Arial"/>
              <a:cs typeface="Arial"/>
              <a:sym typeface="Arial"/>
            </a:endParaRPr>
          </a:p>
          <a:p>
            <a:pPr indent="0" lvl="0" marL="0" marR="0" rtl="0" algn="l">
              <a:lnSpc>
                <a:spcPct val="100000"/>
              </a:lnSpc>
              <a:spcBef>
                <a:spcPts val="640"/>
              </a:spcBef>
              <a:spcAft>
                <a:spcPts val="0"/>
              </a:spcAft>
              <a:buClr>
                <a:schemeClr val="dk1"/>
              </a:buClr>
              <a:buSzPts val="3200"/>
              <a:buFont typeface="Noto Sans Symbols"/>
              <a:buChar char="➢"/>
            </a:pPr>
            <a:r>
              <a:rPr b="0" i="0" lang="en-US" sz="3200" u="none" cap="none" strike="noStrike">
                <a:solidFill>
                  <a:schemeClr val="dk1"/>
                </a:solidFill>
                <a:latin typeface="Arial"/>
                <a:ea typeface="Arial"/>
                <a:cs typeface="Arial"/>
                <a:sym typeface="Arial"/>
              </a:rPr>
              <a:t>2 daughter cells are formed with </a:t>
            </a:r>
            <a:r>
              <a:rPr b="0" i="0" lang="en-US" sz="3200" u="sng" cap="none" strike="noStrike">
                <a:solidFill>
                  <a:schemeClr val="dk1"/>
                </a:solidFill>
                <a:latin typeface="Arial"/>
                <a:ea typeface="Arial"/>
                <a:cs typeface="Arial"/>
                <a:sym typeface="Arial"/>
              </a:rPr>
              <a:t>identical </a:t>
            </a:r>
            <a:r>
              <a:rPr b="0" i="0" lang="en-US" sz="3200" u="none" cap="none" strike="noStrike">
                <a:solidFill>
                  <a:schemeClr val="dk1"/>
                </a:solidFill>
                <a:latin typeface="Arial"/>
                <a:ea typeface="Arial"/>
                <a:cs typeface="Arial"/>
                <a:sym typeface="Arial"/>
              </a:rPr>
              <a:t>copies of chromosomes.</a:t>
            </a:r>
            <a:endParaRPr/>
          </a:p>
          <a:p>
            <a:pPr indent="203200" lvl="0" marL="0" marR="0" rtl="0" algn="l">
              <a:lnSpc>
                <a:spcPct val="100000"/>
              </a:lnSpc>
              <a:spcBef>
                <a:spcPts val="640"/>
              </a:spcBef>
              <a:spcAft>
                <a:spcPts val="0"/>
              </a:spcAft>
              <a:buClr>
                <a:schemeClr val="dk1"/>
              </a:buClr>
              <a:buSzPts val="3200"/>
              <a:buFont typeface="Noto Sans Symbols"/>
              <a:buNone/>
            </a:pPr>
            <a:r>
              <a:t/>
            </a:r>
            <a:endParaRPr b="0" i="0" sz="3200" u="none" cap="none" strike="noStrike">
              <a:solidFill>
                <a:schemeClr val="dk1"/>
              </a:solidFill>
              <a:latin typeface="Arial"/>
              <a:ea typeface="Arial"/>
              <a:cs typeface="Arial"/>
              <a:sym typeface="Arial"/>
            </a:endParaRPr>
          </a:p>
          <a:p>
            <a:pPr indent="0" lvl="0" marL="0" marR="0" rtl="0" algn="l">
              <a:lnSpc>
                <a:spcPct val="100000"/>
              </a:lnSpc>
              <a:spcBef>
                <a:spcPts val="640"/>
              </a:spcBef>
              <a:spcAft>
                <a:spcPts val="0"/>
              </a:spcAft>
              <a:buClr>
                <a:schemeClr val="dk1"/>
              </a:buClr>
              <a:buSzPts val="3200"/>
              <a:buFont typeface="Arial"/>
              <a:buAutoNum type="arabicPeriod" startAt="3"/>
            </a:pPr>
            <a:r>
              <a:rPr b="0" i="0" lang="en-US" sz="3200" u="none" cap="none" strike="noStrike">
                <a:solidFill>
                  <a:schemeClr val="dk1"/>
                </a:solidFill>
                <a:latin typeface="Arial"/>
                <a:ea typeface="Arial"/>
                <a:cs typeface="Arial"/>
                <a:sym typeface="Arial"/>
              </a:rPr>
              <a:t>Period of Cellular Division called </a:t>
            </a:r>
            <a:r>
              <a:rPr b="0" i="0" lang="en-US" sz="3200" u="sng" cap="none" strike="noStrike">
                <a:solidFill>
                  <a:schemeClr val="dk1"/>
                </a:solidFill>
                <a:latin typeface="Arial"/>
                <a:ea typeface="Arial"/>
                <a:cs typeface="Arial"/>
                <a:sym typeface="Arial"/>
              </a:rPr>
              <a:t>Cytokinesis.</a:t>
            </a:r>
            <a:endParaRPr/>
          </a:p>
          <a:p>
            <a:pPr indent="-139700" lvl="0" marL="342900" marR="0" rtl="0" algn="l">
              <a:spcBef>
                <a:spcPts val="640"/>
              </a:spcBef>
              <a:spcAft>
                <a:spcPts val="0"/>
              </a:spcAft>
              <a:buClr>
                <a:schemeClr val="dk1"/>
              </a:buClr>
              <a:buSzPts val="3200"/>
              <a:buFont typeface="Arial"/>
              <a:buNone/>
            </a:pPr>
            <a:r>
              <a:t/>
            </a:r>
            <a:endParaRPr b="0" i="0" sz="3200" u="sng">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533400" y="1524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Cell Division (Mitosis)</a:t>
            </a:r>
            <a:endParaRPr/>
          </a:p>
        </p:txBody>
      </p:sp>
      <p:sp>
        <p:nvSpPr>
          <p:cNvPr id="128" name="Shape 128"/>
          <p:cNvSpPr txBox="1"/>
          <p:nvPr>
            <p:ph idx="1" type="body"/>
          </p:nvPr>
        </p:nvSpPr>
        <p:spPr>
          <a:xfrm>
            <a:off x="457200" y="1600200"/>
            <a:ext cx="4033837" cy="4525962"/>
          </a:xfrm>
          <a:prstGeom prst="rect">
            <a:avLst/>
          </a:prstGeom>
          <a:noFill/>
          <a:ln>
            <a:noFill/>
          </a:ln>
        </p:spPr>
        <p:txBody>
          <a:bodyPr anchorCtr="0" anchor="t" bIns="45700" lIns="91425" spcFirstLastPara="1" rIns="91425" wrap="square" tIns="45700">
            <a:noAutofit/>
          </a:bodyPr>
          <a:lstStyle/>
          <a:p>
            <a:pPr indent="-165100" lvl="0" marL="342900" marR="0" rtl="0" algn="l">
              <a:lnSpc>
                <a:spcPct val="100000"/>
              </a:lnSpc>
              <a:spcBef>
                <a:spcPts val="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p:txBody>
      </p:sp>
      <p:pic>
        <p:nvPicPr>
          <p:cNvPr descr="FIG23-41" id="129" name="Shape 129"/>
          <p:cNvPicPr preferRelativeResize="0"/>
          <p:nvPr>
            <p:ph idx="1" type="body"/>
          </p:nvPr>
        </p:nvPicPr>
        <p:blipFill rotWithShape="1">
          <a:blip r:embed="rId3">
            <a:alphaModFix/>
          </a:blip>
          <a:srcRect b="0" l="0" r="0" t="0"/>
          <a:stretch/>
        </p:blipFill>
        <p:spPr>
          <a:xfrm>
            <a:off x="1828800" y="1219200"/>
            <a:ext cx="5715000" cy="5378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609600" y="2286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Definitions</a:t>
            </a:r>
            <a:endParaRPr/>
          </a:p>
        </p:txBody>
      </p:sp>
      <p:sp>
        <p:nvSpPr>
          <p:cNvPr id="135" name="Shape 135"/>
          <p:cNvSpPr txBox="1"/>
          <p:nvPr>
            <p:ph idx="1" type="body"/>
          </p:nvPr>
        </p:nvSpPr>
        <p:spPr>
          <a:xfrm>
            <a:off x="685800" y="1295400"/>
            <a:ext cx="7772400" cy="5181600"/>
          </a:xfrm>
          <a:prstGeom prst="rect">
            <a:avLst/>
          </a:prstGeom>
          <a:noFill/>
          <a:ln>
            <a:noFill/>
          </a:ln>
        </p:spPr>
        <p:txBody>
          <a:bodyPr anchorCtr="0" anchor="t" bIns="45700" lIns="91425" spcFirstLastPara="1" rIns="91425" wrap="square" tIns="45700">
            <a:noAutofit/>
          </a:bodyPr>
          <a:lstStyle/>
          <a:p>
            <a:pPr indent="-609600" lvl="0" marL="609600" marR="0" rtl="0" algn="l">
              <a:lnSpc>
                <a:spcPct val="80000"/>
              </a:lnSpc>
              <a:spcBef>
                <a:spcPts val="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Chromatin – Uncoiled DNA </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Chromosomes – Coiled DNA</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Chromatid – ½ of a chromosome </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Centromere – Connects two chromatids together to make a chromosome</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Centrioles – Organelles used in cell division to move chromosomes to opposite side of the cell.</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Mitosis - is normal cell division (</a:t>
            </a:r>
            <a:r>
              <a:rPr lang="en-US" sz="2800"/>
              <a:t>makes body cells)</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Meiosis - is the special cell division that creates the sperm and eggs</a:t>
            </a:r>
            <a:endParaRPr/>
          </a:p>
          <a:p>
            <a:pPr indent="-609600" lvl="0" marL="609600" marR="0" rtl="0" algn="l">
              <a:lnSpc>
                <a:spcPct val="80000"/>
              </a:lnSpc>
              <a:spcBef>
                <a:spcPts val="560"/>
              </a:spcBef>
              <a:spcAft>
                <a:spcPts val="0"/>
              </a:spcAft>
              <a:buClr>
                <a:schemeClr val="dk1"/>
              </a:buClr>
              <a:buSzPts val="2800"/>
              <a:buFont typeface="Arial"/>
              <a:buAutoNum type="arabicPeriod"/>
            </a:pPr>
            <a:r>
              <a:rPr b="0" i="0" lang="en-US" sz="2800" u="none">
                <a:solidFill>
                  <a:schemeClr val="dk1"/>
                </a:solidFill>
                <a:latin typeface="Arial"/>
                <a:ea typeface="Arial"/>
                <a:cs typeface="Arial"/>
                <a:sym typeface="Arial"/>
              </a:rPr>
              <a:t>Daughter Cell(s) – the new cells produced by Mitosis.  </a:t>
            </a:r>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0" st="0"/>
                                            </p:txEl>
                                          </p:spTgt>
                                        </p:tgtEl>
                                        <p:attrNameLst>
                                          <p:attrName>style.visibility</p:attrName>
                                        </p:attrNameLst>
                                      </p:cBhvr>
                                      <p:to>
                                        <p:strVal val="visible"/>
                                      </p:to>
                                    </p:set>
                                    <p:animEffect filter="fade" transition="in">
                                      <p:cBhvr>
                                        <p:cTn dur="1"/>
                                        <p:tgtEl>
                                          <p:spTgt spid="13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1" st="1"/>
                                            </p:txEl>
                                          </p:spTgt>
                                        </p:tgtEl>
                                        <p:attrNameLst>
                                          <p:attrName>style.visibility</p:attrName>
                                        </p:attrNameLst>
                                      </p:cBhvr>
                                      <p:to>
                                        <p:strVal val="visible"/>
                                      </p:to>
                                    </p:set>
                                    <p:animEffect filter="fade" transition="in">
                                      <p:cBhvr>
                                        <p:cTn dur="1"/>
                                        <p:tgtEl>
                                          <p:spTgt spid="13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2" st="2"/>
                                            </p:txEl>
                                          </p:spTgt>
                                        </p:tgtEl>
                                        <p:attrNameLst>
                                          <p:attrName>style.visibility</p:attrName>
                                        </p:attrNameLst>
                                      </p:cBhvr>
                                      <p:to>
                                        <p:strVal val="visible"/>
                                      </p:to>
                                    </p:set>
                                    <p:animEffect filter="fade" transition="in">
                                      <p:cBhvr>
                                        <p:cTn dur="1"/>
                                        <p:tgtEl>
                                          <p:spTgt spid="13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3" st="3"/>
                                            </p:txEl>
                                          </p:spTgt>
                                        </p:tgtEl>
                                        <p:attrNameLst>
                                          <p:attrName>style.visibility</p:attrName>
                                        </p:attrNameLst>
                                      </p:cBhvr>
                                      <p:to>
                                        <p:strVal val="visible"/>
                                      </p:to>
                                    </p:set>
                                    <p:animEffect filter="fade" transition="in">
                                      <p:cBhvr>
                                        <p:cTn dur="1"/>
                                        <p:tgtEl>
                                          <p:spTgt spid="13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4" st="4"/>
                                            </p:txEl>
                                          </p:spTgt>
                                        </p:tgtEl>
                                        <p:attrNameLst>
                                          <p:attrName>style.visibility</p:attrName>
                                        </p:attrNameLst>
                                      </p:cBhvr>
                                      <p:to>
                                        <p:strVal val="visible"/>
                                      </p:to>
                                    </p:set>
                                    <p:animEffect filter="fade" transition="in">
                                      <p:cBhvr>
                                        <p:cTn dur="1"/>
                                        <p:tgtEl>
                                          <p:spTgt spid="13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5" st="5"/>
                                            </p:txEl>
                                          </p:spTgt>
                                        </p:tgtEl>
                                        <p:attrNameLst>
                                          <p:attrName>style.visibility</p:attrName>
                                        </p:attrNameLst>
                                      </p:cBhvr>
                                      <p:to>
                                        <p:strVal val="visible"/>
                                      </p:to>
                                    </p:set>
                                    <p:animEffect filter="fade" transition="in">
                                      <p:cBhvr>
                                        <p:cTn dur="1"/>
                                        <p:tgtEl>
                                          <p:spTgt spid="13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6" st="6"/>
                                            </p:txEl>
                                          </p:spTgt>
                                        </p:tgtEl>
                                        <p:attrNameLst>
                                          <p:attrName>style.visibility</p:attrName>
                                        </p:attrNameLst>
                                      </p:cBhvr>
                                      <p:to>
                                        <p:strVal val="visible"/>
                                      </p:to>
                                    </p:set>
                                    <p:animEffect filter="fade" transition="in">
                                      <p:cBhvr>
                                        <p:cTn dur="1"/>
                                        <p:tgtEl>
                                          <p:spTgt spid="13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7" st="7"/>
                                            </p:txEl>
                                          </p:spTgt>
                                        </p:tgtEl>
                                        <p:attrNameLst>
                                          <p:attrName>style.visibility</p:attrName>
                                        </p:attrNameLst>
                                      </p:cBhvr>
                                      <p:to>
                                        <p:strVal val="visible"/>
                                      </p:to>
                                    </p:set>
                                    <p:animEffect filter="fade" transition="in">
                                      <p:cBhvr>
                                        <p:cTn dur="1"/>
                                        <p:tgtEl>
                                          <p:spTgt spid="13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xEl>
                                              <p:pRg end="8" st="8"/>
                                            </p:txEl>
                                          </p:spTgt>
                                        </p:tgtEl>
                                        <p:attrNameLst>
                                          <p:attrName>style.visibility</p:attrName>
                                        </p:attrNameLst>
                                      </p:cBhvr>
                                      <p:to>
                                        <p:strVal val="visible"/>
                                      </p:to>
                                    </p:set>
                                    <p:animEffect filter="fade" transition="in">
                                      <p:cBhvr>
                                        <p:cTn dur="1"/>
                                        <p:tgtEl>
                                          <p:spTgt spid="135">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Cell Growth and Death</a:t>
            </a:r>
            <a:endParaRPr/>
          </a:p>
        </p:txBody>
      </p:sp>
      <p:sp>
        <p:nvSpPr>
          <p:cNvPr id="141" name="Shape 14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Growth</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Mitosis: growth and development</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Meiosis: reproductive cells </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Death</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Apoptosis: programmed cell death</a:t>
            </a:r>
            <a:endParaRPr/>
          </a:p>
        </p:txBody>
      </p:sp>
      <p:sp>
        <p:nvSpPr>
          <p:cNvPr id="142" name="Shape 142"/>
          <p:cNvSpPr/>
          <p:nvPr/>
        </p:nvSpPr>
        <p:spPr>
          <a:xfrm>
            <a:off x="7391400" y="609600"/>
            <a:ext cx="457200" cy="457200"/>
          </a:xfrm>
          <a:custGeom>
            <a:pathLst>
              <a:path extrusionOk="0" h="120000" w="120000">
                <a:moveTo>
                  <a:pt x="0" y="45835"/>
                </a:moveTo>
                <a:lnTo>
                  <a:pt x="45836" y="45836"/>
                </a:lnTo>
                <a:lnTo>
                  <a:pt x="60000" y="0"/>
                </a:lnTo>
                <a:lnTo>
                  <a:pt x="74163" y="45836"/>
                </a:lnTo>
                <a:lnTo>
                  <a:pt x="120000" y="45835"/>
                </a:lnTo>
                <a:lnTo>
                  <a:pt x="82917" y="74163"/>
                </a:lnTo>
                <a:lnTo>
                  <a:pt x="97081" y="119999"/>
                </a:lnTo>
                <a:lnTo>
                  <a:pt x="60000" y="91671"/>
                </a:lnTo>
                <a:lnTo>
                  <a:pt x="22918" y="119999"/>
                </a:lnTo>
                <a:lnTo>
                  <a:pt x="37082" y="74163"/>
                </a:lnTo>
                <a:lnTo>
                  <a:pt x="0" y="45835"/>
                </a:lnTo>
                <a:close/>
              </a:path>
            </a:pathLst>
          </a:custGeom>
          <a:solidFill>
            <a:srgbClr val="E9E421"/>
          </a:solidFill>
          <a:ln cap="flat" cmpd="sng" w="9525">
            <a:solidFill>
              <a:schemeClr val="dk1"/>
            </a:solidFill>
            <a:prstDash val="solid"/>
            <a:miter lim="8000"/>
            <a:headEnd len="med" w="med" type="none"/>
            <a:tailEnd len="med" w="med"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457200" y="274637"/>
            <a:ext cx="8229600" cy="7921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Mitosis</a:t>
            </a:r>
            <a:endParaRPr/>
          </a:p>
        </p:txBody>
      </p:sp>
      <p:pic>
        <p:nvPicPr>
          <p:cNvPr descr="cell_division" id="148" name="Shape 148"/>
          <p:cNvPicPr preferRelativeResize="0"/>
          <p:nvPr>
            <p:ph idx="1" type="body"/>
          </p:nvPr>
        </p:nvPicPr>
        <p:blipFill rotWithShape="1">
          <a:blip r:embed="rId3">
            <a:alphaModFix/>
          </a:blip>
          <a:srcRect b="0" l="0" r="0" t="0"/>
          <a:stretch/>
        </p:blipFill>
        <p:spPr>
          <a:xfrm>
            <a:off x="1068387" y="1600200"/>
            <a:ext cx="2814637" cy="2185987"/>
          </a:xfrm>
          <a:prstGeom prst="rect">
            <a:avLst/>
          </a:prstGeom>
          <a:noFill/>
          <a:ln>
            <a:noFill/>
          </a:ln>
        </p:spPr>
      </p:pic>
      <p:sp>
        <p:nvSpPr>
          <p:cNvPr id="149" name="Shape 149"/>
          <p:cNvSpPr txBox="1"/>
          <p:nvPr>
            <p:ph idx="1" type="body"/>
          </p:nvPr>
        </p:nvSpPr>
        <p:spPr>
          <a:xfrm>
            <a:off x="3886200" y="1371600"/>
            <a:ext cx="4800600" cy="510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Cells divide to make more cells. </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Chromosomes must be precisely divided so that each daughter cell gets </a:t>
            </a:r>
            <a:r>
              <a:rPr b="0" i="0" lang="en-US" sz="2400" u="sng">
                <a:solidFill>
                  <a:schemeClr val="dk1"/>
                </a:solidFill>
                <a:latin typeface="Arial"/>
                <a:ea typeface="Arial"/>
                <a:cs typeface="Arial"/>
                <a:sym typeface="Arial"/>
              </a:rPr>
              <a:t>exactly the same DNA.</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sng">
                <a:solidFill>
                  <a:schemeClr val="dk1"/>
                </a:solidFill>
                <a:latin typeface="Arial"/>
                <a:ea typeface="Arial"/>
                <a:cs typeface="Arial"/>
                <a:sym typeface="Arial"/>
              </a:rPr>
              <a:t>Mitosis</a:t>
            </a:r>
            <a:r>
              <a:rPr b="0" i="0" lang="en-US" sz="2400" u="none">
                <a:solidFill>
                  <a:schemeClr val="dk1"/>
                </a:solidFill>
                <a:latin typeface="Arial"/>
                <a:ea typeface="Arial"/>
                <a:cs typeface="Arial"/>
                <a:sym typeface="Arial"/>
              </a:rPr>
              <a:t> is normal cell division, which goes on throughout life in all parts of the body.  </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sng">
                <a:solidFill>
                  <a:schemeClr val="dk1"/>
                </a:solidFill>
                <a:latin typeface="Arial"/>
                <a:ea typeface="Arial"/>
                <a:cs typeface="Arial"/>
                <a:sym typeface="Arial"/>
              </a:rPr>
              <a:t>Meiosis</a:t>
            </a:r>
            <a:r>
              <a:rPr b="0" i="0" lang="en-US" sz="2400" u="none">
                <a:solidFill>
                  <a:schemeClr val="dk1"/>
                </a:solidFill>
                <a:latin typeface="Arial"/>
                <a:ea typeface="Arial"/>
                <a:cs typeface="Arial"/>
                <a:sym typeface="Arial"/>
              </a:rPr>
              <a:t> is the special cell division that creates the sperm and eggs, the gametes.  We will discuss meiosis separately.</a:t>
            </a:r>
            <a:endParaRPr/>
          </a:p>
          <a:p>
            <a:pPr indent="-190500" lvl="0" marL="342900" marR="0" rtl="0" algn="l">
              <a:spcBef>
                <a:spcPts val="48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p:txBody>
      </p:sp>
      <p:pic>
        <p:nvPicPr>
          <p:cNvPr descr="cell_division_2" id="150" name="Shape 150"/>
          <p:cNvPicPr preferRelativeResize="0"/>
          <p:nvPr>
            <p:ph idx="2" type="body"/>
          </p:nvPr>
        </p:nvPicPr>
        <p:blipFill rotWithShape="1">
          <a:blip r:embed="rId4">
            <a:alphaModFix/>
          </a:blip>
          <a:srcRect b="0" l="0" r="0" t="0"/>
          <a:stretch/>
        </p:blipFill>
        <p:spPr>
          <a:xfrm>
            <a:off x="1339850" y="3938587"/>
            <a:ext cx="2271712" cy="21875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xEl>
                                              <p:pRg end="0" st="0"/>
                                            </p:txEl>
                                          </p:spTgt>
                                        </p:tgtEl>
                                        <p:attrNameLst>
                                          <p:attrName>style.visibility</p:attrName>
                                        </p:attrNameLst>
                                      </p:cBhvr>
                                      <p:to>
                                        <p:strVal val="visible"/>
                                      </p:to>
                                    </p:set>
                                    <p:animEffect filter="fade" transition="in">
                                      <p:cBhvr>
                                        <p:cTn dur="1"/>
                                        <p:tgtEl>
                                          <p:spTgt spid="14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xEl>
                                              <p:pRg end="1" st="1"/>
                                            </p:txEl>
                                          </p:spTgt>
                                        </p:tgtEl>
                                        <p:attrNameLst>
                                          <p:attrName>style.visibility</p:attrName>
                                        </p:attrNameLst>
                                      </p:cBhvr>
                                      <p:to>
                                        <p:strVal val="visible"/>
                                      </p:to>
                                    </p:set>
                                    <p:animEffect filter="fade" transition="in">
                                      <p:cBhvr>
                                        <p:cTn dur="1"/>
                                        <p:tgtEl>
                                          <p:spTgt spid="14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xEl>
                                              <p:pRg end="2" st="2"/>
                                            </p:txEl>
                                          </p:spTgt>
                                        </p:tgtEl>
                                        <p:attrNameLst>
                                          <p:attrName>style.visibility</p:attrName>
                                        </p:attrNameLst>
                                      </p:cBhvr>
                                      <p:to>
                                        <p:strVal val="visible"/>
                                      </p:to>
                                    </p:set>
                                    <p:animEffect filter="fade" transition="in">
                                      <p:cBhvr>
                                        <p:cTn dur="1"/>
                                        <p:tgtEl>
                                          <p:spTgt spid="14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xEl>
                                              <p:pRg end="3" st="3"/>
                                            </p:txEl>
                                          </p:spTgt>
                                        </p:tgtEl>
                                        <p:attrNameLst>
                                          <p:attrName>style.visibility</p:attrName>
                                        </p:attrNameLst>
                                      </p:cBhvr>
                                      <p:to>
                                        <p:strVal val="visible"/>
                                      </p:to>
                                    </p:set>
                                    <p:animEffect filter="fade" transition="in">
                                      <p:cBhvr>
                                        <p:cTn dur="1"/>
                                        <p:tgtEl>
                                          <p:spTgt spid="14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xEl>
                                              <p:pRg end="4" st="4"/>
                                            </p:txEl>
                                          </p:spTgt>
                                        </p:tgtEl>
                                        <p:attrNameLst>
                                          <p:attrName>style.visibility</p:attrName>
                                        </p:attrNameLst>
                                      </p:cBhvr>
                                      <p:to>
                                        <p:strVal val="visible"/>
                                      </p:to>
                                    </p:set>
                                    <p:animEffect filter="fade" transition="in">
                                      <p:cBhvr>
                                        <p:cTn dur="1"/>
                                        <p:tgtEl>
                                          <p:spTgt spid="14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Mitosis: development</a:t>
            </a:r>
            <a:endParaRPr/>
          </a:p>
        </p:txBody>
      </p:sp>
      <p:pic>
        <p:nvPicPr>
          <p:cNvPr id="156" name="Shape 156"/>
          <p:cNvPicPr preferRelativeResize="0"/>
          <p:nvPr/>
        </p:nvPicPr>
        <p:blipFill rotWithShape="1">
          <a:blip r:embed="rId3">
            <a:alphaModFix/>
          </a:blip>
          <a:srcRect b="0" l="0" r="0" t="0"/>
          <a:stretch/>
        </p:blipFill>
        <p:spPr>
          <a:xfrm>
            <a:off x="3175" y="-1587"/>
            <a:ext cx="9136062" cy="6861175"/>
          </a:xfrm>
          <a:prstGeom prst="rect">
            <a:avLst/>
          </a:prstGeom>
          <a:noFill/>
          <a:ln>
            <a:noFill/>
          </a:ln>
        </p:spPr>
      </p:pic>
      <p:sp>
        <p:nvSpPr>
          <p:cNvPr id="157" name="Shape 157"/>
          <p:cNvSpPr txBox="1"/>
          <p:nvPr/>
        </p:nvSpPr>
        <p:spPr>
          <a:xfrm>
            <a:off x="87312" y="3705225"/>
            <a:ext cx="517525" cy="330200"/>
          </a:xfrm>
          <a:prstGeom prst="rect">
            <a:avLst/>
          </a:prstGeom>
          <a:noFill/>
          <a:ln>
            <a:noFill/>
          </a:ln>
        </p:spPr>
        <p:txBody>
          <a:bodyPr anchorCtr="0" anchor="t" bIns="41125" lIns="82250" spcFirstLastPara="1" rIns="82250" wrap="square" tIns="41125">
            <a:noAutofit/>
          </a:bodyPr>
          <a:lstStyle/>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(a)</a:t>
            </a:r>
            <a:endParaRPr/>
          </a:p>
        </p:txBody>
      </p:sp>
      <p:sp>
        <p:nvSpPr>
          <p:cNvPr id="158" name="Shape 158"/>
          <p:cNvSpPr txBox="1"/>
          <p:nvPr/>
        </p:nvSpPr>
        <p:spPr>
          <a:xfrm>
            <a:off x="3335337" y="3716337"/>
            <a:ext cx="615950" cy="330200"/>
          </a:xfrm>
          <a:prstGeom prst="rect">
            <a:avLst/>
          </a:prstGeom>
          <a:noFill/>
          <a:ln>
            <a:noFill/>
          </a:ln>
        </p:spPr>
        <p:txBody>
          <a:bodyPr anchorCtr="0" anchor="t" bIns="41125" lIns="82250" spcFirstLastPara="1" rIns="82250" wrap="square" tIns="41125">
            <a:noAutofit/>
          </a:bodyPr>
          <a:lstStyle/>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(b)</a:t>
            </a:r>
            <a:endParaRPr/>
          </a:p>
        </p:txBody>
      </p:sp>
      <p:sp>
        <p:nvSpPr>
          <p:cNvPr id="159" name="Shape 159"/>
          <p:cNvSpPr txBox="1"/>
          <p:nvPr/>
        </p:nvSpPr>
        <p:spPr>
          <a:xfrm>
            <a:off x="6567487" y="4765675"/>
            <a:ext cx="615950" cy="330200"/>
          </a:xfrm>
          <a:prstGeom prst="rect">
            <a:avLst/>
          </a:prstGeom>
          <a:noFill/>
          <a:ln>
            <a:noFill/>
          </a:ln>
        </p:spPr>
        <p:txBody>
          <a:bodyPr anchorCtr="0" anchor="t" bIns="41125" lIns="82250" spcFirstLastPara="1" rIns="82250" wrap="square" tIns="41125">
            <a:noAutofit/>
          </a:bodyPr>
          <a:lstStyle/>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(c)</a:t>
            </a:r>
            <a:endParaRPr/>
          </a:p>
        </p:txBody>
      </p:sp>
      <p:sp>
        <p:nvSpPr>
          <p:cNvPr id="160" name="Shape 160"/>
          <p:cNvSpPr txBox="1"/>
          <p:nvPr/>
        </p:nvSpPr>
        <p:spPr>
          <a:xfrm>
            <a:off x="2233612" y="2949575"/>
            <a:ext cx="941387" cy="825500"/>
          </a:xfrm>
          <a:prstGeom prst="rect">
            <a:avLst/>
          </a:prstGeom>
          <a:noFill/>
          <a:ln>
            <a:noFill/>
          </a:ln>
        </p:spPr>
        <p:txBody>
          <a:bodyPr anchorCtr="0" anchor="t" bIns="41125" lIns="82250" spcFirstLastPara="1" rIns="82250" wrap="square" tIns="41125">
            <a:noAutofit/>
          </a:bodyPr>
          <a:lstStyle/>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mitotic</a:t>
            </a:r>
            <a:endParaRPr/>
          </a:p>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cell</a:t>
            </a:r>
            <a:endParaRPr/>
          </a:p>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division</a:t>
            </a:r>
            <a:endParaRPr/>
          </a:p>
        </p:txBody>
      </p:sp>
      <p:sp>
        <p:nvSpPr>
          <p:cNvPr id="161" name="Shape 161"/>
          <p:cNvSpPr txBox="1"/>
          <p:nvPr/>
        </p:nvSpPr>
        <p:spPr>
          <a:xfrm>
            <a:off x="5499100" y="2962275"/>
            <a:ext cx="942975" cy="823912"/>
          </a:xfrm>
          <a:prstGeom prst="rect">
            <a:avLst/>
          </a:prstGeom>
          <a:noFill/>
          <a:ln>
            <a:noFill/>
          </a:ln>
        </p:spPr>
        <p:txBody>
          <a:bodyPr anchorCtr="0" anchor="t" bIns="41125" lIns="82250" spcFirstLastPara="1" rIns="82250" wrap="square" tIns="41125">
            <a:noAutofit/>
          </a:bodyPr>
          <a:lstStyle/>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mitotic</a:t>
            </a:r>
            <a:endParaRPr/>
          </a:p>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cell</a:t>
            </a:r>
            <a:endParaRPr/>
          </a:p>
          <a:p>
            <a:pPr indent="0" lvl="0" marL="0" marR="0" rtl="0" algn="l">
              <a:lnSpc>
                <a:spcPct val="100000"/>
              </a:lnSpc>
              <a:spcBef>
                <a:spcPts val="0"/>
              </a:spcBef>
              <a:spcAft>
                <a:spcPts val="0"/>
              </a:spcAft>
              <a:buClr>
                <a:schemeClr val="dk1"/>
              </a:buClr>
              <a:buFont typeface="Arial"/>
              <a:buNone/>
            </a:pPr>
            <a:r>
              <a:rPr b="1" i="0" lang="en-US" sz="1600" u="none">
                <a:solidFill>
                  <a:schemeClr val="dk1"/>
                </a:solidFill>
                <a:latin typeface="Arial"/>
                <a:ea typeface="Arial"/>
                <a:cs typeface="Arial"/>
                <a:sym typeface="Arial"/>
              </a:rPr>
              <a:t>division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533400" y="152400"/>
            <a:ext cx="77724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Font typeface="Arial"/>
              <a:buNone/>
            </a:pPr>
            <a:r>
              <a:rPr b="0" i="0" lang="en-US" sz="4400" u="none" cap="none" strike="noStrike">
                <a:solidFill>
                  <a:schemeClr val="dk2"/>
                </a:solidFill>
                <a:latin typeface="Arial"/>
                <a:ea typeface="Arial"/>
                <a:cs typeface="Arial"/>
                <a:sym typeface="Arial"/>
              </a:rPr>
              <a:t>Chromosomes</a:t>
            </a:r>
            <a:endParaRPr/>
          </a:p>
        </p:txBody>
      </p:sp>
      <p:sp>
        <p:nvSpPr>
          <p:cNvPr id="167" name="Shape 167"/>
          <p:cNvSpPr txBox="1"/>
          <p:nvPr>
            <p:ph idx="1" type="body"/>
          </p:nvPr>
        </p:nvSpPr>
        <p:spPr>
          <a:xfrm>
            <a:off x="304800" y="1143000"/>
            <a:ext cx="5867400" cy="5486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The DNA is supported and neatly packaged. DNA in the nucleus is uncoiled (</a:t>
            </a:r>
            <a:r>
              <a:rPr b="0" i="0" lang="en-US" sz="2800" u="sng">
                <a:solidFill>
                  <a:schemeClr val="dk1"/>
                </a:solidFill>
                <a:latin typeface="Arial"/>
                <a:ea typeface="Arial"/>
                <a:cs typeface="Arial"/>
                <a:sym typeface="Arial"/>
              </a:rPr>
              <a:t>chromatin</a:t>
            </a:r>
            <a:r>
              <a:rPr b="0" i="0" lang="en-US" sz="2800" u="none">
                <a:solidFill>
                  <a:schemeClr val="dk1"/>
                </a:solidFill>
                <a:latin typeface="Arial"/>
                <a:ea typeface="Arial"/>
                <a:cs typeface="Arial"/>
                <a:sym typeface="Arial"/>
              </a:rPr>
              <a:t>), or tightly condensed into the X-shaped </a:t>
            </a:r>
            <a:r>
              <a:rPr b="0" i="0" lang="en-US" sz="2800" u="sng">
                <a:solidFill>
                  <a:schemeClr val="dk1"/>
                </a:solidFill>
                <a:latin typeface="Arial"/>
                <a:ea typeface="Arial"/>
                <a:cs typeface="Arial"/>
                <a:sym typeface="Arial"/>
              </a:rPr>
              <a:t>chromosomes</a:t>
            </a:r>
            <a:r>
              <a:rPr b="0" i="0" lang="en-US" sz="2800" u="none">
                <a:solidFill>
                  <a:schemeClr val="dk1"/>
                </a:solidFill>
                <a:latin typeface="Arial"/>
                <a:ea typeface="Arial"/>
                <a:cs typeface="Arial"/>
                <a:sym typeface="Arial"/>
              </a:rPr>
              <a:t> we can see in the microscope.</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Each chromosome has a central constricted region called a </a:t>
            </a:r>
            <a:r>
              <a:rPr b="0" i="0" lang="en-US" sz="2800" u="sng">
                <a:solidFill>
                  <a:schemeClr val="dk1"/>
                </a:solidFill>
                <a:latin typeface="Arial"/>
                <a:ea typeface="Arial"/>
                <a:cs typeface="Arial"/>
                <a:sym typeface="Arial"/>
              </a:rPr>
              <a:t>centromere</a:t>
            </a:r>
            <a:r>
              <a:rPr b="0" i="0" lang="en-US" sz="2800" u="none">
                <a:solidFill>
                  <a:schemeClr val="dk1"/>
                </a:solidFill>
                <a:latin typeface="Arial"/>
                <a:ea typeface="Arial"/>
                <a:cs typeface="Arial"/>
                <a:sym typeface="Arial"/>
              </a:rPr>
              <a:t> that serves as an attachment point for the machinery of mitosis.</a:t>
            </a:r>
            <a:endParaRPr/>
          </a:p>
        </p:txBody>
      </p:sp>
      <p:pic>
        <p:nvPicPr>
          <p:cNvPr descr="chromosome" id="168" name="Shape 168"/>
          <p:cNvPicPr preferRelativeResize="0"/>
          <p:nvPr>
            <p:ph idx="1" type="body"/>
          </p:nvPr>
        </p:nvPicPr>
        <p:blipFill rotWithShape="1">
          <a:blip r:embed="rId3">
            <a:alphaModFix/>
          </a:blip>
          <a:srcRect b="0" l="0" r="0" t="0"/>
          <a:stretch/>
        </p:blipFill>
        <p:spPr>
          <a:xfrm>
            <a:off x="5867400" y="3048000"/>
            <a:ext cx="3048000" cy="2660650"/>
          </a:xfrm>
          <a:prstGeom prst="rect">
            <a:avLst/>
          </a:prstGeom>
          <a:noFill/>
          <a:ln>
            <a:noFill/>
          </a:ln>
        </p:spPr>
      </p:pic>
      <p:cxnSp>
        <p:nvCxnSpPr>
          <p:cNvPr id="169" name="Shape 169"/>
          <p:cNvCxnSpPr/>
          <p:nvPr/>
        </p:nvCxnSpPr>
        <p:spPr>
          <a:xfrm flipH="1">
            <a:off x="7162800" y="2057400"/>
            <a:ext cx="609600" cy="1981200"/>
          </a:xfrm>
          <a:prstGeom prst="straightConnector1">
            <a:avLst/>
          </a:prstGeom>
          <a:noFill/>
          <a:ln cap="flat" cmpd="sng" w="9525">
            <a:solidFill>
              <a:schemeClr val="dk1"/>
            </a:solidFill>
            <a:prstDash val="solid"/>
            <a:miter lim="8000"/>
            <a:headEnd len="med" w="med" type="none"/>
            <a:tailEnd len="lg" w="lg" type="stealth"/>
          </a:ln>
        </p:spPr>
      </p:cxnSp>
      <p:sp>
        <p:nvSpPr>
          <p:cNvPr id="170" name="Shape 170"/>
          <p:cNvSpPr txBox="1"/>
          <p:nvPr/>
        </p:nvSpPr>
        <p:spPr>
          <a:xfrm>
            <a:off x="7162800" y="1668462"/>
            <a:ext cx="25908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Font typeface="Arial"/>
              <a:buNone/>
            </a:pPr>
            <a:r>
              <a:rPr b="0" i="0" lang="en-US" sz="1800" u="none">
                <a:solidFill>
                  <a:schemeClr val="dk1"/>
                </a:solidFill>
                <a:latin typeface="Arial"/>
                <a:ea typeface="Arial"/>
                <a:cs typeface="Arial"/>
                <a:sym typeface="Arial"/>
              </a:rPr>
              <a:t>Centromere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1"/>
                                        <p:tgtEl>
                                          <p:spTgt spid="1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1" st="1"/>
                                            </p:txEl>
                                          </p:spTgt>
                                        </p:tgtEl>
                                        <p:attrNameLst>
                                          <p:attrName>style.visibility</p:attrName>
                                        </p:attrNameLst>
                                      </p:cBhvr>
                                      <p:to>
                                        <p:strVal val="visible"/>
                                      </p:to>
                                    </p:set>
                                    <p:animEffect filter="fade" transition="in">
                                      <p:cBhvr>
                                        <p:cTn dur="1"/>
                                        <p:tgtEl>
                                          <p:spTgt spid="16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animEffect filter="fade" transition="in">
                                      <p:cBhvr>
                                        <p:cTn dur="1000"/>
                                        <p:tgtEl>
                                          <p:spTgt spid="170">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